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54" r:id="rId3"/>
  </p:sldMasterIdLst>
  <p:notesMasterIdLst>
    <p:notesMasterId r:id="rId22"/>
  </p:notesMasterIdLst>
  <p:handoutMasterIdLst>
    <p:handoutMasterId r:id="rId23"/>
  </p:handoutMasterIdLst>
  <p:sldIdLst>
    <p:sldId id="299" r:id="rId4"/>
    <p:sldId id="265" r:id="rId5"/>
    <p:sldId id="302" r:id="rId6"/>
    <p:sldId id="309" r:id="rId7"/>
    <p:sldId id="303" r:id="rId8"/>
    <p:sldId id="304" r:id="rId9"/>
    <p:sldId id="307" r:id="rId10"/>
    <p:sldId id="294" r:id="rId11"/>
    <p:sldId id="274" r:id="rId12"/>
    <p:sldId id="305" r:id="rId13"/>
    <p:sldId id="262" r:id="rId14"/>
    <p:sldId id="270" r:id="rId15"/>
    <p:sldId id="306" r:id="rId16"/>
    <p:sldId id="308" r:id="rId17"/>
    <p:sldId id="310" r:id="rId18"/>
    <p:sldId id="311" r:id="rId19"/>
    <p:sldId id="272" r:id="rId20"/>
    <p:sldId id="312" r:id="rId21"/>
  </p:sldIdLst>
  <p:sldSz cx="9144000" cy="5143500" type="screen16x9"/>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E1"/>
    <a:srgbClr val="F4BD2D"/>
    <a:srgbClr val="F07624"/>
    <a:srgbClr val="1ED4DE"/>
    <a:srgbClr val="E629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132" autoAdjust="0"/>
  </p:normalViewPr>
  <p:slideViewPr>
    <p:cSldViewPr showGuides="1">
      <p:cViewPr varScale="1">
        <p:scale>
          <a:sx n="107" d="100"/>
          <a:sy n="107" d="100"/>
        </p:scale>
        <p:origin x="773" y="101"/>
      </p:cViewPr>
      <p:guideLst>
        <p:guide orient="horz" pos="1620"/>
        <p:guide pos="2880"/>
      </p:guideLst>
    </p:cSldViewPr>
  </p:slideViewPr>
  <p:notesTextViewPr>
    <p:cViewPr>
      <p:scale>
        <a:sx n="1" d="1"/>
        <a:sy n="1" d="1"/>
      </p:scale>
      <p:origin x="0" y="0"/>
    </p:cViewPr>
  </p:notesTextViewPr>
  <p:notesViewPr>
    <p:cSldViewPr showGuides="1">
      <p:cViewPr varScale="1">
        <p:scale>
          <a:sx n="83" d="100"/>
          <a:sy n="83" d="100"/>
        </p:scale>
        <p:origin x="5850"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9452B2B-0BBC-4845-BD5C-6186374697E3}" type="datetimeFigureOut">
              <a:rPr lang="ko-KR" altLang="en-US" smtClean="0"/>
              <a:t>2021-10-12</a:t>
            </a:fld>
            <a:endParaRPr lang="ko-KR" alt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42153E3-D943-4A51-8AD5-41FA50EBC5B2}" type="slidenum">
              <a:rPr lang="ko-KR" altLang="en-US" smtClean="0"/>
              <a:t>‹#›</a:t>
            </a:fld>
            <a:endParaRPr lang="ko-KR" altLang="en-US" dirty="0"/>
          </a:p>
        </p:txBody>
      </p:sp>
    </p:spTree>
    <p:extLst>
      <p:ext uri="{BB962C8B-B14F-4D97-AF65-F5344CB8AC3E}">
        <p14:creationId xmlns:p14="http://schemas.microsoft.com/office/powerpoint/2010/main" val="11595816"/>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gif>
</file>

<file path=ppt/media/image13.gif>
</file>

<file path=ppt/media/image14.gif>
</file>

<file path=ppt/media/image15.jpeg>
</file>

<file path=ppt/media/image16.png>
</file>

<file path=ppt/media/image17.gif>
</file>

<file path=ppt/media/image18.jpg>
</file>

<file path=ppt/media/image19.png>
</file>

<file path=ppt/media/image2.jpg>
</file>

<file path=ppt/media/image20.png>
</file>

<file path=ppt/media/image21.png>
</file>

<file path=ppt/media/image22.gif>
</file>

<file path=ppt/media/image23.gif>
</file>

<file path=ppt/media/image24.jpeg>
</file>

<file path=ppt/media/image25.jpg>
</file>

<file path=ppt/media/image26.gif>
</file>

<file path=ppt/media/image27.gif>
</file>

<file path=ppt/media/image3.jpg>
</file>

<file path=ppt/media/image4.png>
</file>

<file path=ppt/media/image5.png>
</file>

<file path=ppt/media/image6.jpg>
</file>

<file path=ppt/media/image7.jp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1F93E1-7B80-4D11-9219-3ADFD9938129}" type="datetimeFigureOut">
              <a:rPr lang="en-IN" smtClean="0"/>
              <a:t>12-10-2021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4B8A83-5DBA-4A9D-9F09-90BC35442292}" type="slidenum">
              <a:rPr lang="en-IN" smtClean="0"/>
              <a:t>‹#›</a:t>
            </a:fld>
            <a:endParaRPr lang="en-IN"/>
          </a:p>
        </p:txBody>
      </p:sp>
    </p:spTree>
    <p:extLst>
      <p:ext uri="{BB962C8B-B14F-4D97-AF65-F5344CB8AC3E}">
        <p14:creationId xmlns:p14="http://schemas.microsoft.com/office/powerpoint/2010/main" val="22681024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F4B8A83-5DBA-4A9D-9F09-90BC35442292}" type="slidenum">
              <a:rPr lang="en-IN" smtClean="0"/>
              <a:t>10</a:t>
            </a:fld>
            <a:endParaRPr lang="en-IN"/>
          </a:p>
        </p:txBody>
      </p:sp>
    </p:spTree>
    <p:extLst>
      <p:ext uri="{BB962C8B-B14F-4D97-AF65-F5344CB8AC3E}">
        <p14:creationId xmlns:p14="http://schemas.microsoft.com/office/powerpoint/2010/main" val="42183405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5"/>
          <p:cNvSpPr>
            <a:spLocks noGrp="1"/>
          </p:cNvSpPr>
          <p:nvPr>
            <p:ph type="title" hasCustomPrompt="1"/>
          </p:nvPr>
        </p:nvSpPr>
        <p:spPr>
          <a:xfrm>
            <a:off x="0" y="627534"/>
            <a:ext cx="9144000" cy="533308"/>
          </a:xfrm>
          <a:prstGeom prst="rect">
            <a:avLst/>
          </a:prstGeom>
        </p:spPr>
        <p:txBody>
          <a:bodyPr anchor="ctr"/>
          <a:lstStyle>
            <a:lvl1pPr>
              <a:buFontTx/>
              <a:buNone/>
              <a:defRPr sz="3600" b="1">
                <a:solidFill>
                  <a:schemeClr val="tx1">
                    <a:lumMod val="75000"/>
                    <a:lumOff val="25000"/>
                  </a:schemeClr>
                </a:solidFill>
                <a:latin typeface="+mj-lt"/>
                <a:cs typeface="Arial" pitchFamily="34" charset="0"/>
              </a:defRPr>
            </a:lvl1pPr>
          </a:lstStyle>
          <a:p>
            <a:r>
              <a:rPr lang="en-US" altLang="ko-KR" dirty="0">
                <a:ea typeface="맑은 고딕" pitchFamily="50" charset="-127"/>
              </a:rPr>
              <a:t>FREE PPT TEMPLATES</a:t>
            </a:r>
            <a:endParaRPr lang="ko-KR" altLang="en-US" dirty="0"/>
          </a:p>
        </p:txBody>
      </p:sp>
      <p:sp>
        <p:nvSpPr>
          <p:cNvPr id="4" name="Text Placeholder 9">
            <a:extLst>
              <a:ext uri="{FF2B5EF4-FFF2-40B4-BE49-F238E27FC236}">
                <a16:creationId xmlns:a16="http://schemas.microsoft.com/office/drawing/2014/main" id="{B3F0AB86-7940-4230-BC06-4EF20DC497B6}"/>
              </a:ext>
            </a:extLst>
          </p:cNvPr>
          <p:cNvSpPr>
            <a:spLocks noGrp="1"/>
          </p:cNvSpPr>
          <p:nvPr>
            <p:ph type="body" sz="quarter" idx="12" hasCustomPrompt="1"/>
          </p:nvPr>
        </p:nvSpPr>
        <p:spPr>
          <a:xfrm>
            <a:off x="0" y="1203598"/>
            <a:ext cx="9143999" cy="432000"/>
          </a:xfrm>
          <a:prstGeom prst="rect">
            <a:avLst/>
          </a:prstGeom>
        </p:spPr>
        <p:txBody>
          <a:bodyPr lIns="108000" anchor="ctr"/>
          <a:lstStyle>
            <a:lvl1pPr marL="0" indent="0" algn="ctr">
              <a:buNone/>
              <a:defRPr sz="1200" b="1" baseline="0">
                <a:solidFill>
                  <a:schemeClr val="tx1"/>
                </a:solidFill>
                <a:effectLst/>
                <a:latin typeface="+mn-lt"/>
                <a:cs typeface="Arial" pitchFamily="34" charset="0"/>
              </a:defRPr>
            </a:lvl1pPr>
          </a:lstStyle>
          <a:p>
            <a:pPr lvl="0"/>
            <a:r>
              <a:rPr lang="en-US" altLang="ko-KR" dirty="0"/>
              <a:t>INSTERT THE TITLE</a:t>
            </a:r>
          </a:p>
          <a:p>
            <a:pPr lvl="0"/>
            <a:r>
              <a:rPr lang="en-US" altLang="ko-KR" dirty="0"/>
              <a:t>OF YOUR PRESENTATION HERE</a:t>
            </a:r>
            <a:endParaRPr lang="ko-KR" altLang="en-US" dirty="0"/>
          </a:p>
        </p:txBody>
      </p:sp>
    </p:spTree>
    <p:extLst>
      <p:ext uri="{BB962C8B-B14F-4D97-AF65-F5344CB8AC3E}">
        <p14:creationId xmlns:p14="http://schemas.microsoft.com/office/powerpoint/2010/main" val="390461957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3" name="Picture Placeholder 2"/>
          <p:cNvSpPr>
            <a:spLocks noGrp="1"/>
          </p:cNvSpPr>
          <p:nvPr>
            <p:ph type="pic" idx="12" hasCustomPrompt="1"/>
          </p:nvPr>
        </p:nvSpPr>
        <p:spPr>
          <a:xfrm>
            <a:off x="0" y="-1"/>
            <a:ext cx="9144000" cy="2716213"/>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250202416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Picture Placeholder 2"/>
          <p:cNvSpPr>
            <a:spLocks noGrp="1"/>
          </p:cNvSpPr>
          <p:nvPr>
            <p:ph type="pic" idx="13" hasCustomPrompt="1"/>
          </p:nvPr>
        </p:nvSpPr>
        <p:spPr>
          <a:xfrm>
            <a:off x="548178" y="557440"/>
            <a:ext cx="2592000" cy="4032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9" name="Picture Placeholder 2"/>
          <p:cNvSpPr>
            <a:spLocks noGrp="1"/>
          </p:cNvSpPr>
          <p:nvPr>
            <p:ph type="pic" idx="14" hasCustomPrompt="1"/>
          </p:nvPr>
        </p:nvSpPr>
        <p:spPr>
          <a:xfrm>
            <a:off x="6012448" y="557440"/>
            <a:ext cx="2592000" cy="4032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15" name="Picture Placeholder 2"/>
          <p:cNvSpPr>
            <a:spLocks noGrp="1"/>
          </p:cNvSpPr>
          <p:nvPr>
            <p:ph type="pic" idx="15" hasCustomPrompt="1"/>
          </p:nvPr>
        </p:nvSpPr>
        <p:spPr>
          <a:xfrm>
            <a:off x="3280313" y="557440"/>
            <a:ext cx="2592000" cy="4032000"/>
          </a:xfrm>
          <a:prstGeom prst="rect">
            <a:avLst/>
          </a:prstGeom>
          <a:solidFill>
            <a:schemeClr val="bg1">
              <a:lumMod val="7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12820896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3" name="Picture Placeholder 2"/>
          <p:cNvSpPr>
            <a:spLocks noGrp="1"/>
          </p:cNvSpPr>
          <p:nvPr>
            <p:ph type="pic" idx="13" hasCustomPrompt="1"/>
          </p:nvPr>
        </p:nvSpPr>
        <p:spPr>
          <a:xfrm>
            <a:off x="3059900" y="1"/>
            <a:ext cx="3024200" cy="257175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4" name="Picture Placeholder 2"/>
          <p:cNvSpPr>
            <a:spLocks noGrp="1"/>
          </p:cNvSpPr>
          <p:nvPr>
            <p:ph type="pic" idx="14" hasCustomPrompt="1"/>
          </p:nvPr>
        </p:nvSpPr>
        <p:spPr>
          <a:xfrm>
            <a:off x="4572100" y="2571750"/>
            <a:ext cx="1512000" cy="257175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5" name="Picture Placeholder 2"/>
          <p:cNvSpPr>
            <a:spLocks noGrp="1"/>
          </p:cNvSpPr>
          <p:nvPr>
            <p:ph type="pic" idx="15" hasCustomPrompt="1"/>
          </p:nvPr>
        </p:nvSpPr>
        <p:spPr>
          <a:xfrm>
            <a:off x="3059900" y="2571750"/>
            <a:ext cx="1512000" cy="257175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27764765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3" name="Picture Placeholder 2"/>
          <p:cNvSpPr>
            <a:spLocks noGrp="1"/>
          </p:cNvSpPr>
          <p:nvPr>
            <p:ph type="pic" idx="12" hasCustomPrompt="1"/>
          </p:nvPr>
        </p:nvSpPr>
        <p:spPr>
          <a:xfrm>
            <a:off x="2426012" y="540000"/>
            <a:ext cx="1728192" cy="403706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4" name="Picture Placeholder 2"/>
          <p:cNvSpPr>
            <a:spLocks noGrp="1"/>
          </p:cNvSpPr>
          <p:nvPr>
            <p:ph type="pic" idx="13" hasCustomPrompt="1"/>
          </p:nvPr>
        </p:nvSpPr>
        <p:spPr>
          <a:xfrm>
            <a:off x="553804" y="540000"/>
            <a:ext cx="1728192" cy="403706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5" name="Picture Placeholder 2"/>
          <p:cNvSpPr>
            <a:spLocks noGrp="1"/>
          </p:cNvSpPr>
          <p:nvPr>
            <p:ph type="pic" idx="14" hasCustomPrompt="1"/>
          </p:nvPr>
        </p:nvSpPr>
        <p:spPr>
          <a:xfrm>
            <a:off x="4298220" y="540000"/>
            <a:ext cx="1728192" cy="403706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364626188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3" name="Picture Placeholder 2"/>
          <p:cNvSpPr>
            <a:spLocks noGrp="1"/>
          </p:cNvSpPr>
          <p:nvPr>
            <p:ph type="pic" idx="12" hasCustomPrompt="1"/>
          </p:nvPr>
        </p:nvSpPr>
        <p:spPr>
          <a:xfrm>
            <a:off x="0" y="-1"/>
            <a:ext cx="9144000" cy="5143501"/>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349691205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6" name="그림 개체 틀 5">
            <a:extLst>
              <a:ext uri="{FF2B5EF4-FFF2-40B4-BE49-F238E27FC236}">
                <a16:creationId xmlns:a16="http://schemas.microsoft.com/office/drawing/2014/main" id="{C7304401-68B8-4E0E-A9DB-540B76DF928B}"/>
              </a:ext>
            </a:extLst>
          </p:cNvPr>
          <p:cNvSpPr>
            <a:spLocks noGrp="1"/>
          </p:cNvSpPr>
          <p:nvPr>
            <p:ph type="pic" idx="14" hasCustomPrompt="1"/>
          </p:nvPr>
        </p:nvSpPr>
        <p:spPr>
          <a:xfrm>
            <a:off x="3563888" y="638650"/>
            <a:ext cx="4320480" cy="4504851"/>
          </a:xfrm>
          <a:custGeom>
            <a:avLst/>
            <a:gdLst>
              <a:gd name="connsiteX0" fmla="*/ 2160240 w 4320480"/>
              <a:gd name="connsiteY0" fmla="*/ 0 h 4504851"/>
              <a:gd name="connsiteX1" fmla="*/ 4320480 w 4320480"/>
              <a:gd name="connsiteY1" fmla="*/ 4504851 h 4504851"/>
              <a:gd name="connsiteX2" fmla="*/ 0 w 4320480"/>
              <a:gd name="connsiteY2" fmla="*/ 4504851 h 4504851"/>
            </a:gdLst>
            <a:ahLst/>
            <a:cxnLst>
              <a:cxn ang="0">
                <a:pos x="connsiteX0" y="connsiteY0"/>
              </a:cxn>
              <a:cxn ang="0">
                <a:pos x="connsiteX1" y="connsiteY1"/>
              </a:cxn>
              <a:cxn ang="0">
                <a:pos x="connsiteX2" y="connsiteY2"/>
              </a:cxn>
            </a:cxnLst>
            <a:rect l="l" t="t" r="r" b="b"/>
            <a:pathLst>
              <a:path w="4320480" h="4504851">
                <a:moveTo>
                  <a:pt x="2160240" y="0"/>
                </a:moveTo>
                <a:lnTo>
                  <a:pt x="4320480" y="4504851"/>
                </a:lnTo>
                <a:lnTo>
                  <a:pt x="0" y="4504851"/>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8" name="그림 개체 틀 7">
            <a:extLst>
              <a:ext uri="{FF2B5EF4-FFF2-40B4-BE49-F238E27FC236}">
                <a16:creationId xmlns:a16="http://schemas.microsoft.com/office/drawing/2014/main" id="{D2ABAD60-FE41-4786-B9AF-4454375D2129}"/>
              </a:ext>
            </a:extLst>
          </p:cNvPr>
          <p:cNvSpPr>
            <a:spLocks noGrp="1"/>
          </p:cNvSpPr>
          <p:nvPr>
            <p:ph type="pic" idx="11" hasCustomPrompt="1"/>
          </p:nvPr>
        </p:nvSpPr>
        <p:spPr>
          <a:xfrm>
            <a:off x="5635630" y="1"/>
            <a:ext cx="3508370" cy="4339267"/>
          </a:xfrm>
          <a:custGeom>
            <a:avLst/>
            <a:gdLst>
              <a:gd name="connsiteX0" fmla="*/ 0 w 3508370"/>
              <a:gd name="connsiteY0" fmla="*/ 0 h 4339267"/>
              <a:gd name="connsiteX1" fmla="*/ 3508370 w 3508370"/>
              <a:gd name="connsiteY1" fmla="*/ 0 h 4339267"/>
              <a:gd name="connsiteX2" fmla="*/ 3504823 w 3508370"/>
              <a:gd name="connsiteY2" fmla="*/ 1594801 h 4339267"/>
              <a:gd name="connsiteX3" fmla="*/ 2097974 w 3508370"/>
              <a:gd name="connsiteY3" fmla="*/ 4339267 h 4339267"/>
            </a:gdLst>
            <a:ahLst/>
            <a:cxnLst>
              <a:cxn ang="0">
                <a:pos x="connsiteX0" y="connsiteY0"/>
              </a:cxn>
              <a:cxn ang="0">
                <a:pos x="connsiteX1" y="connsiteY1"/>
              </a:cxn>
              <a:cxn ang="0">
                <a:pos x="connsiteX2" y="connsiteY2"/>
              </a:cxn>
              <a:cxn ang="0">
                <a:pos x="connsiteX3" y="connsiteY3"/>
              </a:cxn>
            </a:cxnLst>
            <a:rect l="l" t="t" r="r" b="b"/>
            <a:pathLst>
              <a:path w="3508370" h="4339267">
                <a:moveTo>
                  <a:pt x="0" y="0"/>
                </a:moveTo>
                <a:lnTo>
                  <a:pt x="3508370" y="0"/>
                </a:lnTo>
                <a:cubicBezTo>
                  <a:pt x="3507188" y="531600"/>
                  <a:pt x="3506005" y="1063201"/>
                  <a:pt x="3504823" y="1594801"/>
                </a:cubicBezTo>
                <a:lnTo>
                  <a:pt x="2097974" y="4339267"/>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417218023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3" name="Picture Placeholder 2"/>
          <p:cNvSpPr>
            <a:spLocks noGrp="1"/>
          </p:cNvSpPr>
          <p:nvPr>
            <p:ph type="pic" idx="11" hasCustomPrompt="1"/>
          </p:nvPr>
        </p:nvSpPr>
        <p:spPr>
          <a:xfrm>
            <a:off x="0" y="0"/>
            <a:ext cx="5076056" cy="5143500"/>
          </a:xfrm>
          <a:prstGeom prst="rect">
            <a:avLst/>
          </a:prstGeom>
          <a:solidFill>
            <a:schemeClr val="bg1">
              <a:lumMod val="7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34657298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hapes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242646" y="92609"/>
            <a:ext cx="8679898" cy="543185"/>
          </a:xfrm>
          <a:prstGeom prst="rect">
            <a:avLst/>
          </a:prstGeom>
        </p:spPr>
        <p:txBody>
          <a:bodyPr anchor="ctr"/>
          <a:lstStyle>
            <a:lvl1pPr marL="0" indent="0" algn="ctr">
              <a:buNone/>
              <a:defRPr sz="4050" b="0" baseline="0">
                <a:solidFill>
                  <a:schemeClr val="tx1">
                    <a:lumMod val="85000"/>
                    <a:lumOff val="15000"/>
                  </a:schemeClr>
                </a:solidFill>
                <a:latin typeface="+mj-lt"/>
                <a:cs typeface="Arial" pitchFamily="34" charset="0"/>
              </a:defRPr>
            </a:lvl1pPr>
          </a:lstStyle>
          <a:p>
            <a:r>
              <a:rPr lang="en-US" altLang="ko-KR" dirty="0"/>
              <a:t>Fully Editable Shapes</a:t>
            </a:r>
          </a:p>
        </p:txBody>
      </p:sp>
    </p:spTree>
    <p:extLst>
      <p:ext uri="{BB962C8B-B14F-4D97-AF65-F5344CB8AC3E}">
        <p14:creationId xmlns:p14="http://schemas.microsoft.com/office/powerpoint/2010/main" val="452395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4"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4000" b="0" baseline="0">
                <a:solidFill>
                  <a:schemeClr val="tx1">
                    <a:lumMod val="75000"/>
                    <a:lumOff val="25000"/>
                  </a:schemeClr>
                </a:solidFill>
                <a:latin typeface="+mj-lt"/>
                <a:cs typeface="Arial" pitchFamily="34" charset="0"/>
              </a:defRPr>
            </a:lvl1pPr>
          </a:lstStyle>
          <a:p>
            <a:pPr lvl="0"/>
            <a:r>
              <a:rPr lang="en-US" altLang="ko-KR" dirty="0"/>
              <a:t>ICON SETS LAYOUT</a:t>
            </a:r>
          </a:p>
        </p:txBody>
      </p:sp>
      <p:sp>
        <p:nvSpPr>
          <p:cNvPr id="13" name="Rounded Rectangle 12"/>
          <p:cNvSpPr/>
          <p:nvPr userDrawn="1"/>
        </p:nvSpPr>
        <p:spPr>
          <a:xfrm>
            <a:off x="354008" y="1131589"/>
            <a:ext cx="2849840" cy="3649171"/>
          </a:xfrm>
          <a:prstGeom prst="roundRect">
            <a:avLst>
              <a:gd name="adj" fmla="val 396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6" name="Rounded Rectangle 15"/>
          <p:cNvSpPr/>
          <p:nvPr userDrawn="1"/>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bg1"/>
              </a:solidFill>
            </a:endParaRPr>
          </a:p>
        </p:txBody>
      </p:sp>
      <p:sp>
        <p:nvSpPr>
          <p:cNvPr id="17" name="Half Frame 16"/>
          <p:cNvSpPr/>
          <p:nvPr userDrawn="1"/>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latin typeface="+mn-lt"/>
            </a:endParaRPr>
          </a:p>
        </p:txBody>
      </p:sp>
    </p:spTree>
    <p:extLst>
      <p:ext uri="{BB962C8B-B14F-4D97-AF65-F5344CB8AC3E}">
        <p14:creationId xmlns:p14="http://schemas.microsoft.com/office/powerpoint/2010/main" val="31656042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6992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accent3">
            <a:lumMod val="20000"/>
            <a:lumOff val="80000"/>
            <a:alpha val="50000"/>
          </a:schemeClr>
        </a:solidFill>
        <a:effectLst/>
      </p:bgPr>
    </p:bg>
    <p:spTree>
      <p:nvGrpSpPr>
        <p:cNvPr id="1" name=""/>
        <p:cNvGrpSpPr/>
        <p:nvPr/>
      </p:nvGrpSpPr>
      <p:grpSpPr>
        <a:xfrm>
          <a:off x="0" y="0"/>
          <a:ext cx="0" cy="0"/>
          <a:chOff x="0" y="0"/>
          <a:chExt cx="0" cy="0"/>
        </a:xfrm>
      </p:grpSpPr>
      <p:sp>
        <p:nvSpPr>
          <p:cNvPr id="3" name="Diamond 10"/>
          <p:cNvSpPr/>
          <p:nvPr userDrawn="1"/>
        </p:nvSpPr>
        <p:spPr>
          <a:xfrm rot="10800000">
            <a:off x="3222000" y="3337155"/>
            <a:ext cx="2700000" cy="1806344"/>
          </a:xfrm>
          <a:custGeom>
            <a:avLst/>
            <a:gdLst/>
            <a:ahLst/>
            <a:cxnLst/>
            <a:rect l="l" t="t" r="r" b="b"/>
            <a:pathLst>
              <a:path w="2700000" h="1806344">
                <a:moveTo>
                  <a:pt x="456344" y="0"/>
                </a:moveTo>
                <a:lnTo>
                  <a:pt x="2243656" y="0"/>
                </a:lnTo>
                <a:lnTo>
                  <a:pt x="2700000" y="456344"/>
                </a:lnTo>
                <a:lnTo>
                  <a:pt x="1350000" y="1806344"/>
                </a:lnTo>
                <a:lnTo>
                  <a:pt x="0" y="45634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5" name="Isosceles Triangle 4"/>
          <p:cNvSpPr/>
          <p:nvPr userDrawn="1"/>
        </p:nvSpPr>
        <p:spPr>
          <a:xfrm rot="10800000">
            <a:off x="3746892" y="0"/>
            <a:ext cx="1650216" cy="812260"/>
          </a:xfrm>
          <a:prstGeom prst="triangl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6" name="Isosceles Triangle 5"/>
          <p:cNvSpPr/>
          <p:nvPr userDrawn="1"/>
        </p:nvSpPr>
        <p:spPr>
          <a:xfrm rot="10800000">
            <a:off x="4041648" y="99959"/>
            <a:ext cx="1060704" cy="55436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8" name="그림 개체 틀 7">
            <a:extLst>
              <a:ext uri="{FF2B5EF4-FFF2-40B4-BE49-F238E27FC236}">
                <a16:creationId xmlns:a16="http://schemas.microsoft.com/office/drawing/2014/main" id="{8E48000A-B218-4CCF-8C0E-D9ACDAFA26B8}"/>
              </a:ext>
            </a:extLst>
          </p:cNvPr>
          <p:cNvSpPr>
            <a:spLocks noGrp="1"/>
          </p:cNvSpPr>
          <p:nvPr>
            <p:ph type="pic" idx="12" hasCustomPrompt="1"/>
          </p:nvPr>
        </p:nvSpPr>
        <p:spPr>
          <a:xfrm>
            <a:off x="3312000" y="3430238"/>
            <a:ext cx="2520000" cy="1713262"/>
          </a:xfrm>
          <a:custGeom>
            <a:avLst/>
            <a:gdLst>
              <a:gd name="connsiteX0" fmla="*/ 1260000 w 2520000"/>
              <a:gd name="connsiteY0" fmla="*/ 0 h 1713262"/>
              <a:gd name="connsiteX1" fmla="*/ 2520000 w 2520000"/>
              <a:gd name="connsiteY1" fmla="*/ 1260000 h 1713262"/>
              <a:gd name="connsiteX2" fmla="*/ 2066250 w 2520000"/>
              <a:gd name="connsiteY2" fmla="*/ 1713262 h 1713262"/>
              <a:gd name="connsiteX3" fmla="*/ 439730 w 2520000"/>
              <a:gd name="connsiteY3" fmla="*/ 1706453 h 1713262"/>
              <a:gd name="connsiteX4" fmla="*/ 0 w 2520000"/>
              <a:gd name="connsiteY4" fmla="*/ 1260000 h 171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000" h="1713262">
                <a:moveTo>
                  <a:pt x="1260000" y="0"/>
                </a:moveTo>
                <a:lnTo>
                  <a:pt x="2520000" y="1260000"/>
                </a:lnTo>
                <a:lnTo>
                  <a:pt x="2066250" y="1713262"/>
                </a:lnTo>
                <a:lnTo>
                  <a:pt x="439730" y="1706453"/>
                </a:lnTo>
                <a:lnTo>
                  <a:pt x="0" y="1260000"/>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106530581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8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0" y="0"/>
            <a:ext cx="9144000" cy="884466"/>
          </a:xfrm>
          <a:prstGeom prst="rect">
            <a:avLst/>
          </a:prstGeom>
        </p:spPr>
        <p:txBody>
          <a:bodyPr anchor="ctr"/>
          <a:lstStyle>
            <a:lvl1pPr algn="ctr">
              <a:defRPr>
                <a:solidFill>
                  <a:schemeClr val="tx1">
                    <a:lumMod val="75000"/>
                    <a:lumOff val="25000"/>
                  </a:schemeClr>
                </a:solidFill>
                <a:latin typeface="+mj-lt"/>
                <a:cs typeface="Arial" pitchFamily="34" charset="0"/>
              </a:defRPr>
            </a:lvl1pPr>
          </a:lstStyle>
          <a:p>
            <a:r>
              <a:rPr lang="en-US" altLang="ko-KR" dirty="0"/>
              <a:t> Free PPT _ Click to add title</a:t>
            </a:r>
            <a:endParaRPr lang="ko-KR" altLang="en-US" dirty="0"/>
          </a:p>
        </p:txBody>
      </p:sp>
    </p:spTree>
    <p:extLst>
      <p:ext uri="{BB962C8B-B14F-4D97-AF65-F5344CB8AC3E}">
        <p14:creationId xmlns:p14="http://schemas.microsoft.com/office/powerpoint/2010/main" val="381503005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19672" y="0"/>
            <a:ext cx="7524328" cy="884466"/>
          </a:xfrm>
          <a:prstGeom prst="rect">
            <a:avLst/>
          </a:prstGeom>
        </p:spPr>
        <p:txBody>
          <a:bodyPr anchor="ctr"/>
          <a:lstStyle>
            <a:lvl1pPr algn="l">
              <a:defRPr>
                <a:solidFill>
                  <a:schemeClr val="tx1">
                    <a:lumMod val="75000"/>
                    <a:lumOff val="25000"/>
                  </a:schemeClr>
                </a:solidFill>
                <a:latin typeface="+mj-lt"/>
                <a:cs typeface="Arial" pitchFamily="34" charset="0"/>
              </a:defRPr>
            </a:lvl1pPr>
          </a:lstStyle>
          <a:p>
            <a:r>
              <a:rPr lang="en-US" altLang="ko-KR" dirty="0"/>
              <a:t>Free PPT _ Click to add title</a:t>
            </a:r>
            <a:endParaRPr lang="ko-KR" altLang="en-US" dirty="0"/>
          </a:p>
        </p:txBody>
      </p:sp>
    </p:spTree>
    <p:extLst>
      <p:ext uri="{BB962C8B-B14F-4D97-AF65-F5344CB8AC3E}">
        <p14:creationId xmlns:p14="http://schemas.microsoft.com/office/powerpoint/2010/main" val="60125782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0"/>
            <a:ext cx="9144000" cy="884466"/>
          </a:xfrm>
          <a:prstGeom prst="rect">
            <a:avLst/>
          </a:prstGeom>
        </p:spPr>
        <p:txBody>
          <a:bodyPr anchor="ctr"/>
          <a:lstStyle>
            <a:lvl1pPr algn="ctr">
              <a:defRPr>
                <a:solidFill>
                  <a:schemeClr val="tx1">
                    <a:lumMod val="75000"/>
                    <a:lumOff val="25000"/>
                  </a:schemeClr>
                </a:solidFill>
                <a:latin typeface="+mj-lt"/>
                <a:cs typeface="Arial" pitchFamily="34" charset="0"/>
              </a:defRPr>
            </a:lvl1pPr>
          </a:lstStyle>
          <a:p>
            <a:r>
              <a:rPr lang="en-US" altLang="ko-KR" dirty="0"/>
              <a:t> Free PPT _ Click to add title</a:t>
            </a:r>
            <a:endParaRPr lang="ko-KR" altLang="en-US" dirty="0"/>
          </a:p>
        </p:txBody>
      </p:sp>
    </p:spTree>
    <p:extLst>
      <p:ext uri="{BB962C8B-B14F-4D97-AF65-F5344CB8AC3E}">
        <p14:creationId xmlns:p14="http://schemas.microsoft.com/office/powerpoint/2010/main" val="25715505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accent3">
            <a:lumMod val="20000"/>
            <a:lumOff val="80000"/>
            <a:alpha val="50000"/>
          </a:schemeClr>
        </a:solidFill>
        <a:effectLst/>
      </p:bgPr>
    </p:bg>
    <p:spTree>
      <p:nvGrpSpPr>
        <p:cNvPr id="1" name=""/>
        <p:cNvGrpSpPr/>
        <p:nvPr/>
      </p:nvGrpSpPr>
      <p:grpSpPr>
        <a:xfrm>
          <a:off x="0" y="0"/>
          <a:ext cx="0" cy="0"/>
          <a:chOff x="0" y="0"/>
          <a:chExt cx="0" cy="0"/>
        </a:xfrm>
      </p:grpSpPr>
      <p:sp>
        <p:nvSpPr>
          <p:cNvPr id="3" name="Diamond 10"/>
          <p:cNvSpPr/>
          <p:nvPr userDrawn="1"/>
        </p:nvSpPr>
        <p:spPr>
          <a:xfrm>
            <a:off x="3203848" y="-2322"/>
            <a:ext cx="2700000" cy="1806344"/>
          </a:xfrm>
          <a:custGeom>
            <a:avLst/>
            <a:gdLst/>
            <a:ahLst/>
            <a:cxnLst/>
            <a:rect l="l" t="t" r="r" b="b"/>
            <a:pathLst>
              <a:path w="2700000" h="1806344">
                <a:moveTo>
                  <a:pt x="456344" y="0"/>
                </a:moveTo>
                <a:lnTo>
                  <a:pt x="2243656" y="0"/>
                </a:lnTo>
                <a:lnTo>
                  <a:pt x="2700000" y="456344"/>
                </a:lnTo>
                <a:lnTo>
                  <a:pt x="1350000" y="1806344"/>
                </a:lnTo>
                <a:lnTo>
                  <a:pt x="0" y="45634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5" name="Isosceles Triangle 4"/>
          <p:cNvSpPr/>
          <p:nvPr userDrawn="1"/>
        </p:nvSpPr>
        <p:spPr>
          <a:xfrm>
            <a:off x="3746892" y="4331240"/>
            <a:ext cx="1650216" cy="812260"/>
          </a:xfrm>
          <a:prstGeom prst="triangl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6" name="Isosceles Triangle 5"/>
          <p:cNvSpPr/>
          <p:nvPr userDrawn="1"/>
        </p:nvSpPr>
        <p:spPr>
          <a:xfrm>
            <a:off x="4041648" y="4493810"/>
            <a:ext cx="1060704" cy="55436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8" name="그림 개체 틀 7">
            <a:extLst>
              <a:ext uri="{FF2B5EF4-FFF2-40B4-BE49-F238E27FC236}">
                <a16:creationId xmlns:a16="http://schemas.microsoft.com/office/drawing/2014/main" id="{28FC5FB3-D739-474A-9148-1ABF4FC27690}"/>
              </a:ext>
            </a:extLst>
          </p:cNvPr>
          <p:cNvSpPr>
            <a:spLocks noGrp="1"/>
          </p:cNvSpPr>
          <p:nvPr>
            <p:ph type="pic" idx="12" hasCustomPrompt="1"/>
          </p:nvPr>
        </p:nvSpPr>
        <p:spPr>
          <a:xfrm>
            <a:off x="3293848" y="1"/>
            <a:ext cx="2520000" cy="1711155"/>
          </a:xfrm>
          <a:custGeom>
            <a:avLst/>
            <a:gdLst>
              <a:gd name="connsiteX0" fmla="*/ 442968 w 2520000"/>
              <a:gd name="connsiteY0" fmla="*/ 0 h 1711155"/>
              <a:gd name="connsiteX1" fmla="*/ 985757 w 2520000"/>
              <a:gd name="connsiteY1" fmla="*/ 0 h 1711155"/>
              <a:gd name="connsiteX2" fmla="*/ 2080270 w 2520000"/>
              <a:gd name="connsiteY2" fmla="*/ 4702 h 1711155"/>
              <a:gd name="connsiteX3" fmla="*/ 2520000 w 2520000"/>
              <a:gd name="connsiteY3" fmla="*/ 451155 h 1711155"/>
              <a:gd name="connsiteX4" fmla="*/ 1260000 w 2520000"/>
              <a:gd name="connsiteY4" fmla="*/ 1711155 h 1711155"/>
              <a:gd name="connsiteX5" fmla="*/ 0 w 2520000"/>
              <a:gd name="connsiteY5" fmla="*/ 451155 h 1711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000" h="1711155">
                <a:moveTo>
                  <a:pt x="442968" y="0"/>
                </a:moveTo>
                <a:lnTo>
                  <a:pt x="985757" y="0"/>
                </a:lnTo>
                <a:lnTo>
                  <a:pt x="2080270" y="4702"/>
                </a:lnTo>
                <a:lnTo>
                  <a:pt x="2520000" y="451155"/>
                </a:lnTo>
                <a:lnTo>
                  <a:pt x="1260000" y="1711155"/>
                </a:lnTo>
                <a:lnTo>
                  <a:pt x="0" y="451155"/>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9394559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0" y="0"/>
            <a:ext cx="9144000" cy="884466"/>
          </a:xfrm>
          <a:prstGeom prst="rect">
            <a:avLst/>
          </a:prstGeom>
        </p:spPr>
        <p:txBody>
          <a:bodyPr anchor="ctr"/>
          <a:lstStyle>
            <a:lvl1pPr algn="ctr">
              <a:defRPr>
                <a:solidFill>
                  <a:schemeClr val="tx1">
                    <a:lumMod val="75000"/>
                    <a:lumOff val="25000"/>
                  </a:schemeClr>
                </a:solidFill>
                <a:latin typeface="+mn-lt"/>
                <a:cs typeface="Arial" pitchFamily="34" charset="0"/>
              </a:defRPr>
            </a:lvl1pPr>
          </a:lstStyle>
          <a:p>
            <a:r>
              <a:rPr lang="en-US" altLang="ko-KR" dirty="0"/>
              <a:t> Free PPT _ Click to add title</a:t>
            </a:r>
            <a:endParaRPr lang="ko-KR" altLang="en-US" dirty="0"/>
          </a:p>
        </p:txBody>
      </p:sp>
      <p:sp>
        <p:nvSpPr>
          <p:cNvPr id="2" name="Rectangle 1"/>
          <p:cNvSpPr/>
          <p:nvPr userDrawn="1"/>
        </p:nvSpPr>
        <p:spPr>
          <a:xfrm>
            <a:off x="565878" y="1176692"/>
            <a:ext cx="1871760" cy="305124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0" name="Rectangle 9"/>
          <p:cNvSpPr/>
          <p:nvPr userDrawn="1"/>
        </p:nvSpPr>
        <p:spPr>
          <a:xfrm>
            <a:off x="2612855" y="1176061"/>
            <a:ext cx="1871760" cy="305124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1" name="Rectangle 10"/>
          <p:cNvSpPr/>
          <p:nvPr userDrawn="1"/>
        </p:nvSpPr>
        <p:spPr>
          <a:xfrm>
            <a:off x="4659832" y="1175430"/>
            <a:ext cx="1871760" cy="305124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2" name="Rectangle 11"/>
          <p:cNvSpPr/>
          <p:nvPr userDrawn="1"/>
        </p:nvSpPr>
        <p:spPr>
          <a:xfrm>
            <a:off x="6706810" y="1174799"/>
            <a:ext cx="1871760" cy="30512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4" name="Picture Placeholder 2"/>
          <p:cNvSpPr>
            <a:spLocks noGrp="1"/>
          </p:cNvSpPr>
          <p:nvPr>
            <p:ph type="pic" idx="11" hasCustomPrompt="1"/>
          </p:nvPr>
        </p:nvSpPr>
        <p:spPr>
          <a:xfrm>
            <a:off x="825475" y="1320085"/>
            <a:ext cx="1352567" cy="1352567"/>
          </a:xfrm>
          <a:prstGeom prst="ellipse">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15" name="Picture Placeholder 2"/>
          <p:cNvSpPr>
            <a:spLocks noGrp="1"/>
          </p:cNvSpPr>
          <p:nvPr>
            <p:ph type="pic" idx="12" hasCustomPrompt="1"/>
          </p:nvPr>
        </p:nvSpPr>
        <p:spPr>
          <a:xfrm>
            <a:off x="6966407" y="1320085"/>
            <a:ext cx="1352567" cy="1352567"/>
          </a:xfrm>
          <a:prstGeom prst="ellipse">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16" name="Picture Placeholder 2"/>
          <p:cNvSpPr>
            <a:spLocks noGrp="1"/>
          </p:cNvSpPr>
          <p:nvPr>
            <p:ph type="pic" idx="13" hasCustomPrompt="1"/>
          </p:nvPr>
        </p:nvSpPr>
        <p:spPr>
          <a:xfrm>
            <a:off x="2872452" y="1320085"/>
            <a:ext cx="1352567" cy="1352567"/>
          </a:xfrm>
          <a:prstGeom prst="ellipse">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17" name="Picture Placeholder 2"/>
          <p:cNvSpPr>
            <a:spLocks noGrp="1"/>
          </p:cNvSpPr>
          <p:nvPr>
            <p:ph type="pic" idx="14" hasCustomPrompt="1"/>
          </p:nvPr>
        </p:nvSpPr>
        <p:spPr>
          <a:xfrm>
            <a:off x="4919429" y="1320085"/>
            <a:ext cx="1352567" cy="1352567"/>
          </a:xfrm>
          <a:prstGeom prst="ellipse">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290497440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2" descr="D:\KBM-정애\014-Fullppt\PNG이미지\모니터.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233754" y="451443"/>
            <a:ext cx="3282039" cy="3272435"/>
          </a:xfrm>
          <a:prstGeom prst="rect">
            <a:avLst/>
          </a:prstGeom>
          <a:noFill/>
          <a:extLst>
            <a:ext uri="{909E8E84-426E-40DD-AFC4-6F175D3DCCD1}">
              <a14:hiddenFill xmlns:a14="http://schemas.microsoft.com/office/drawing/2010/main">
                <a:solidFill>
                  <a:srgbClr val="FFFFFF"/>
                </a:solidFill>
              </a14:hiddenFill>
            </a:ext>
          </a:extLst>
        </p:spPr>
      </p:pic>
      <p:sp>
        <p:nvSpPr>
          <p:cNvPr id="5" name="Picture Placeholder 2"/>
          <p:cNvSpPr>
            <a:spLocks noGrp="1"/>
          </p:cNvSpPr>
          <p:nvPr>
            <p:ph type="pic" idx="11" hasCustomPrompt="1"/>
          </p:nvPr>
        </p:nvSpPr>
        <p:spPr>
          <a:xfrm>
            <a:off x="1363708" y="584771"/>
            <a:ext cx="2991584" cy="207677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8" name="Picture Placeholder 2"/>
          <p:cNvSpPr>
            <a:spLocks noGrp="1"/>
          </p:cNvSpPr>
          <p:nvPr>
            <p:ph type="pic" idx="12" hasCustomPrompt="1"/>
          </p:nvPr>
        </p:nvSpPr>
        <p:spPr>
          <a:xfrm>
            <a:off x="4143454" y="1295867"/>
            <a:ext cx="3055840" cy="223137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404814906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0" y="0"/>
            <a:ext cx="9144000" cy="884466"/>
          </a:xfrm>
          <a:prstGeom prst="rect">
            <a:avLst/>
          </a:prstGeom>
        </p:spPr>
        <p:txBody>
          <a:bodyPr anchor="ctr"/>
          <a:lstStyle>
            <a:lvl1pPr algn="ctr">
              <a:defRPr>
                <a:solidFill>
                  <a:schemeClr val="tx1">
                    <a:lumMod val="75000"/>
                    <a:lumOff val="25000"/>
                  </a:schemeClr>
                </a:solidFill>
                <a:latin typeface="+mj-lt"/>
                <a:cs typeface="Arial" pitchFamily="34" charset="0"/>
              </a:defRPr>
            </a:lvl1pPr>
          </a:lstStyle>
          <a:p>
            <a:r>
              <a:rPr lang="en-US" altLang="ko-KR" dirty="0"/>
              <a:t> Free PPT _ Click to add title</a:t>
            </a:r>
            <a:endParaRPr lang="ko-KR" altLang="en-US" dirty="0"/>
          </a:p>
        </p:txBody>
      </p:sp>
      <p:pic>
        <p:nvPicPr>
          <p:cNvPr id="11" name="Picture 4" descr="D:\KBM-정애\014-Fullppt\PNG이미지\노트북.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771800" y="2499742"/>
            <a:ext cx="3600400" cy="1831222"/>
          </a:xfrm>
          <a:prstGeom prst="rect">
            <a:avLst/>
          </a:prstGeom>
          <a:noFill/>
          <a:extLst>
            <a:ext uri="{909E8E84-426E-40DD-AFC4-6F175D3DCCD1}">
              <a14:hiddenFill xmlns:a14="http://schemas.microsoft.com/office/drawing/2010/main">
                <a:solidFill>
                  <a:srgbClr val="FFFFFF"/>
                </a:solidFill>
              </a14:hiddenFill>
            </a:ext>
          </a:extLst>
        </p:spPr>
      </p:pic>
      <p:sp>
        <p:nvSpPr>
          <p:cNvPr id="12" name="Picture Placeholder 2"/>
          <p:cNvSpPr>
            <a:spLocks noGrp="1"/>
          </p:cNvSpPr>
          <p:nvPr>
            <p:ph type="pic" idx="12" hasCustomPrompt="1"/>
          </p:nvPr>
        </p:nvSpPr>
        <p:spPr>
          <a:xfrm>
            <a:off x="3753800" y="2764640"/>
            <a:ext cx="1711407" cy="124967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340099827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theme" Target="../theme/theme2.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3216585"/>
      </p:ext>
    </p:extLst>
  </p:cSld>
  <p:clrMap bg1="lt1" tx1="dk1" bg2="lt2" tx2="dk2" accent1="accent1" accent2="accent2" accent3="accent3" accent4="accent4" accent5="accent5" accent6="accent6" hlink="hlink" folHlink="folHlink"/>
  <p:sldLayoutIdLst>
    <p:sldLayoutId id="2147483650" r:id="rId1"/>
    <p:sldLayoutId id="2147483672" r:id="rId2"/>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4156179"/>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7" r:id="rId3"/>
    <p:sldLayoutId id="2147483671" r:id="rId4"/>
    <p:sldLayoutId id="2147483658" r:id="rId5"/>
    <p:sldLayoutId id="2147483659" r:id="rId6"/>
    <p:sldLayoutId id="2147483673" r:id="rId7"/>
    <p:sldLayoutId id="2147483662" r:id="rId8"/>
    <p:sldLayoutId id="2147483663" r:id="rId9"/>
    <p:sldLayoutId id="2147483664" r:id="rId10"/>
    <p:sldLayoutId id="2147483665" r:id="rId11"/>
    <p:sldLayoutId id="2147483666" r:id="rId12"/>
    <p:sldLayoutId id="2147483667" r:id="rId13"/>
    <p:sldLayoutId id="2147483668" r:id="rId14"/>
    <p:sldLayoutId id="2147483675" r:id="rId15"/>
    <p:sldLayoutId id="2147483674" r:id="rId16"/>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2709296"/>
      </p:ext>
    </p:extLst>
  </p:cSld>
  <p:clrMap bg1="lt1" tx1="dk1" bg2="lt2" tx2="dk2" accent1="accent1" accent2="accent2" accent3="accent3" accent4="accent4" accent5="accent5" accent6="accent6" hlink="hlink" folHlink="folHlink"/>
  <p:sldLayoutIdLst>
    <p:sldLayoutId id="2147483655" r:id="rId1"/>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hyperlink" Target="http://www.free-powerpoint-templates-design.com/" TargetMode="External"/><Relationship Id="rId1" Type="http://schemas.openxmlformats.org/officeDocument/2006/relationships/slideLayout" Target="../slideLayouts/slideLayout1.xml"/><Relationship Id="rId4" Type="http://schemas.openxmlformats.org/officeDocument/2006/relationships/image" Target="../media/image8.gif"/></Relationships>
</file>

<file path=ppt/slides/_rels/slide10.xml.rels><?xml version="1.0" encoding="UTF-8" standalone="yes"?>
<Relationships xmlns="http://schemas.openxmlformats.org/package/2006/relationships"><Relationship Id="rId3" Type="http://schemas.openxmlformats.org/officeDocument/2006/relationships/hyperlink" Target="http://www.mospi.gov.in/sites/default/files/NSS75250H/KI_Health_75th_Final.pdf"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gif"/><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3.gif"/><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image" Target="../media/image26.gif"/><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gi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gif"/><Relationship Id="rId1" Type="http://schemas.openxmlformats.org/officeDocument/2006/relationships/slideLayout" Target="../slideLayouts/slideLayout6.xml"/><Relationship Id="rId5" Type="http://schemas.openxmlformats.org/officeDocument/2006/relationships/image" Target="../media/image17.gif"/><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https://www.soschildrensvillages.ca/nigeria" TargetMode="External"/><Relationship Id="rId2" Type="http://schemas.openxmlformats.org/officeDocument/2006/relationships/hyperlink" Target="https://www.soschildrensvillages.ca/india" TargetMode="External"/><Relationship Id="rId1" Type="http://schemas.openxmlformats.org/officeDocument/2006/relationships/slideLayout" Target="../slideLayouts/slideLayout3.xml"/><Relationship Id="rId6" Type="http://schemas.openxmlformats.org/officeDocument/2006/relationships/hyperlink" Target="https://www.soschildrensvillages.ca/china" TargetMode="External"/><Relationship Id="rId5" Type="http://schemas.openxmlformats.org/officeDocument/2006/relationships/hyperlink" Target="https://www.soschildrensvillages.ca/congo-democratic-republic" TargetMode="External"/><Relationship Id="rId4" Type="http://schemas.openxmlformats.org/officeDocument/2006/relationships/hyperlink" Target="https://www.soschildrensvillages.ca/pakista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93" y="256911"/>
            <a:ext cx="9144000" cy="533308"/>
          </a:xfrm>
        </p:spPr>
        <p:txBody>
          <a:bodyPr/>
          <a:lstStyle/>
          <a:p>
            <a:r>
              <a:rPr lang="en-IN" sz="3600" dirty="0">
                <a:solidFill>
                  <a:schemeClr val="accent3"/>
                </a:solidFill>
                <a:latin typeface="Times New Roman" panose="02020603050405020304" pitchFamily="18" charset="0"/>
                <a:cs typeface="Times New Roman" panose="02020603050405020304" pitchFamily="18" charset="0"/>
              </a:rPr>
              <a:t>HUM1039 Project</a:t>
            </a:r>
            <a:br>
              <a:rPr lang="en-IN" sz="3600" dirty="0">
                <a:solidFill>
                  <a:schemeClr val="accent3"/>
                </a:solidFill>
                <a:latin typeface="Times New Roman" panose="02020603050405020304" pitchFamily="18" charset="0"/>
                <a:cs typeface="Times New Roman" panose="02020603050405020304" pitchFamily="18" charset="0"/>
              </a:rPr>
            </a:br>
            <a:endParaRPr lang="ko-KR" altLang="en-US" dirty="0"/>
          </a:p>
        </p:txBody>
      </p:sp>
      <p:sp>
        <p:nvSpPr>
          <p:cNvPr id="3" name="Text Placeholder 2"/>
          <p:cNvSpPr>
            <a:spLocks noGrp="1"/>
          </p:cNvSpPr>
          <p:nvPr>
            <p:ph type="body" sz="quarter" idx="12"/>
          </p:nvPr>
        </p:nvSpPr>
        <p:spPr>
          <a:xfrm>
            <a:off x="-18256" y="623928"/>
            <a:ext cx="8982744" cy="2739910"/>
          </a:xfrm>
          <a:prstGeom prst="rect">
            <a:avLst/>
          </a:prstGeom>
        </p:spPr>
        <p:txBody>
          <a:bodyPr/>
          <a:lstStyle/>
          <a:p>
            <a:pPr>
              <a:spcBef>
                <a:spcPts val="0"/>
              </a:spcBef>
              <a:defRPr/>
            </a:pPr>
            <a:r>
              <a:rPr lang="en-IN" sz="1800" b="1" u="sng" dirty="0">
                <a:solidFill>
                  <a:srgbClr val="202124"/>
                </a:solidFill>
                <a:effectLst/>
                <a:latin typeface="Times New Roman" panose="02020603050405020304" pitchFamily="18" charset="0"/>
                <a:ea typeface="Century Gothic" panose="020B0502020202020204" pitchFamily="34" charset="0"/>
                <a:cs typeface="Times New Roman" panose="02020603050405020304" pitchFamily="18" charset="0"/>
              </a:rPr>
              <a:t>Decreasing Poverty in Rural and Urban Communities</a:t>
            </a:r>
            <a:endParaRPr lang="en-IN" sz="1800" dirty="0">
              <a:effectLst/>
              <a:latin typeface="Century Gothic" panose="020B0502020202020204" pitchFamily="34" charset="0"/>
              <a:ea typeface="Century Gothic" panose="020B0502020202020204" pitchFamily="34" charset="0"/>
              <a:cs typeface="Times New Roman" panose="02020603050405020304" pitchFamily="18" charset="0"/>
            </a:endParaRPr>
          </a:p>
          <a:p>
            <a:pPr algn="ctr" fontAlgn="auto">
              <a:spcBef>
                <a:spcPts val="0"/>
              </a:spcBef>
              <a:spcAft>
                <a:spcPts val="0"/>
              </a:spcAft>
              <a:defRPr/>
            </a:pPr>
            <a:endParaRPr lang="en-US" altLang="ko-KR" sz="1800" b="1" dirty="0">
              <a:solidFill>
                <a:schemeClr val="tx1">
                  <a:lumMod val="75000"/>
                  <a:lumOff val="25000"/>
                </a:schemeClr>
              </a:solidFill>
              <a:latin typeface="Times New Roman" panose="02020603050405020304" pitchFamily="18" charset="0"/>
              <a:cs typeface="Times New Roman" panose="02020603050405020304" pitchFamily="18" charset="0"/>
            </a:endParaRPr>
          </a:p>
          <a:p>
            <a:pPr marL="342900" indent="-342900" algn="just">
              <a:lnSpc>
                <a:spcPct val="90000"/>
              </a:lnSpc>
              <a:buFont typeface="Arial" panose="020B0604020202020204" pitchFamily="34" charset="0"/>
              <a:buChar char="•"/>
            </a:pPr>
            <a:r>
              <a:rPr lang="en-IN" sz="1400" dirty="0">
                <a:solidFill>
                  <a:srgbClr val="0070C0"/>
                </a:solidFill>
                <a:latin typeface="Times New Roman" panose="02020603050405020304" pitchFamily="18" charset="0"/>
                <a:cs typeface="Times New Roman" panose="02020603050405020304" pitchFamily="18" charset="0"/>
              </a:rPr>
              <a:t>MOHAMED ASHRAF ALI   (20BCE1630)</a:t>
            </a:r>
          </a:p>
          <a:p>
            <a:pPr marL="342900" indent="-342900" algn="just">
              <a:lnSpc>
                <a:spcPct val="90000"/>
              </a:lnSpc>
              <a:buFont typeface="Arial" panose="020B0604020202020204" pitchFamily="34" charset="0"/>
              <a:buChar char="•"/>
            </a:pPr>
            <a:r>
              <a:rPr lang="en-IN" sz="1400" dirty="0">
                <a:solidFill>
                  <a:srgbClr val="0070C0"/>
                </a:solidFill>
                <a:latin typeface="Times New Roman" panose="02020603050405020304" pitchFamily="18" charset="0"/>
                <a:cs typeface="Times New Roman" panose="02020603050405020304" pitchFamily="18" charset="0"/>
              </a:rPr>
              <a:t>HRITHIK D                             (20BCE1689)</a:t>
            </a:r>
          </a:p>
          <a:p>
            <a:pPr marL="342900" indent="-342900" algn="just">
              <a:lnSpc>
                <a:spcPct val="90000"/>
              </a:lnSpc>
              <a:buFont typeface="Arial" panose="020B0604020202020204" pitchFamily="34" charset="0"/>
              <a:buChar char="•"/>
            </a:pPr>
            <a:r>
              <a:rPr lang="en-IN" sz="1400" dirty="0">
                <a:solidFill>
                  <a:srgbClr val="0070C0"/>
                </a:solidFill>
                <a:latin typeface="Times New Roman" panose="02020603050405020304" pitchFamily="18" charset="0"/>
                <a:cs typeface="Times New Roman" panose="02020603050405020304" pitchFamily="18" charset="0"/>
              </a:rPr>
              <a:t>DEVARINTI DHAPATLA</a:t>
            </a:r>
          </a:p>
          <a:p>
            <a:pPr algn="just">
              <a:lnSpc>
                <a:spcPct val="90000"/>
              </a:lnSpc>
            </a:pPr>
            <a:r>
              <a:rPr lang="en-IN" sz="1400" dirty="0">
                <a:solidFill>
                  <a:srgbClr val="0070C0"/>
                </a:solidFill>
                <a:latin typeface="Times New Roman" panose="02020603050405020304" pitchFamily="18" charset="0"/>
                <a:cs typeface="Times New Roman" panose="02020603050405020304" pitchFamily="18" charset="0"/>
              </a:rPr>
              <a:t>       PUNEETH REDDY                (20BCE1852)                                                 </a:t>
            </a:r>
          </a:p>
          <a:p>
            <a:pPr marL="342900" indent="-342900" algn="just">
              <a:lnSpc>
                <a:spcPct val="90000"/>
              </a:lnSpc>
              <a:buFont typeface="Arial" panose="020B0604020202020204" pitchFamily="34" charset="0"/>
              <a:buChar char="•"/>
            </a:pPr>
            <a:r>
              <a:rPr lang="en-IN" sz="1400" dirty="0">
                <a:solidFill>
                  <a:srgbClr val="0070C0"/>
                </a:solidFill>
                <a:latin typeface="Times New Roman" panose="02020603050405020304" pitchFamily="18" charset="0"/>
                <a:cs typeface="Times New Roman" panose="02020603050405020304" pitchFamily="18" charset="0"/>
              </a:rPr>
              <a:t>SANJIL K C                            (20BCE1855)</a:t>
            </a:r>
          </a:p>
          <a:p>
            <a:pPr marL="342900" indent="-342900" algn="just">
              <a:lnSpc>
                <a:spcPct val="90000"/>
              </a:lnSpc>
              <a:buFont typeface="Arial" panose="020B0604020202020204" pitchFamily="34" charset="0"/>
              <a:buChar char="•"/>
            </a:pPr>
            <a:r>
              <a:rPr lang="en-IN" sz="1400" dirty="0">
                <a:solidFill>
                  <a:srgbClr val="0070C0"/>
                </a:solidFill>
                <a:latin typeface="Times New Roman" panose="02020603050405020304" pitchFamily="18" charset="0"/>
                <a:cs typeface="Times New Roman" panose="02020603050405020304" pitchFamily="18" charset="0"/>
              </a:rPr>
              <a:t>LENIN VASAN                       (20BCE1892)</a:t>
            </a:r>
            <a:endParaRPr lang="uk-UA" sz="1400" dirty="0">
              <a:solidFill>
                <a:srgbClr val="0070C0"/>
              </a:solidFill>
              <a:latin typeface="Times New Roman" panose="02020603050405020304" pitchFamily="18" charset="0"/>
              <a:cs typeface="Times New Roman" panose="02020603050405020304" pitchFamily="18" charset="0"/>
            </a:endParaRPr>
          </a:p>
          <a:p>
            <a:pPr algn="ctr" fontAlgn="auto">
              <a:spcBef>
                <a:spcPts val="0"/>
              </a:spcBef>
              <a:spcAft>
                <a:spcPts val="0"/>
              </a:spcAft>
              <a:defRPr/>
            </a:pPr>
            <a:endParaRPr lang="en-US" altLang="ko-KR" sz="1800" b="1" dirty="0">
              <a:solidFill>
                <a:schemeClr val="tx1">
                  <a:lumMod val="75000"/>
                  <a:lumOff val="25000"/>
                </a:schemeClr>
              </a:solidFill>
            </a:endParaRPr>
          </a:p>
        </p:txBody>
      </p:sp>
      <p:sp>
        <p:nvSpPr>
          <p:cNvPr id="6" name="TextBox 5">
            <a:hlinkClick r:id="rId2"/>
          </p:cNvPr>
          <p:cNvSpPr txBox="1"/>
          <p:nvPr/>
        </p:nvSpPr>
        <p:spPr>
          <a:xfrm>
            <a:off x="-18256" y="4825165"/>
            <a:ext cx="9180512" cy="215444"/>
          </a:xfrm>
          <a:prstGeom prst="rect">
            <a:avLst/>
          </a:prstGeom>
          <a:noFill/>
        </p:spPr>
        <p:txBody>
          <a:bodyPr wrap="square" rtlCol="0">
            <a:spAutoFit/>
          </a:bodyPr>
          <a:lstStyle/>
          <a:p>
            <a:pPr algn="ctr"/>
            <a:r>
              <a:rPr lang="en-US" altLang="ko-KR" sz="800" dirty="0">
                <a:solidFill>
                  <a:schemeClr val="bg1"/>
                </a:solidFill>
                <a:cs typeface="Arial" pitchFamily="34" charset="0"/>
                <a:hlinkClick r:id="rId2"/>
              </a:rPr>
              <a:t>http://www.free-powerpoint-templates-design.com</a:t>
            </a:r>
            <a:endParaRPr lang="ko-KR" altLang="en-US" sz="800" dirty="0">
              <a:solidFill>
                <a:schemeClr val="bg1"/>
              </a:solidFill>
              <a:cs typeface="Arial" pitchFamily="34" charset="0"/>
            </a:endParaRPr>
          </a:p>
        </p:txBody>
      </p:sp>
      <p:pic>
        <p:nvPicPr>
          <p:cNvPr id="5" name="Picture 4">
            <a:extLst>
              <a:ext uri="{FF2B5EF4-FFF2-40B4-BE49-F238E27FC236}">
                <a16:creationId xmlns:a16="http://schemas.microsoft.com/office/drawing/2014/main" id="{BA9FDE77-A9A9-472C-8963-72FBA5EEE5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9992" y="1203598"/>
            <a:ext cx="4662264" cy="2160240"/>
          </a:xfrm>
          <a:prstGeom prst="rect">
            <a:avLst/>
          </a:prstGeom>
        </p:spPr>
      </p:pic>
      <p:pic>
        <p:nvPicPr>
          <p:cNvPr id="8" name="Picture 7">
            <a:extLst>
              <a:ext uri="{FF2B5EF4-FFF2-40B4-BE49-F238E27FC236}">
                <a16:creationId xmlns:a16="http://schemas.microsoft.com/office/drawing/2014/main" id="{5C7FAD8B-3932-4815-B26A-7DA36F779C5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296144" cy="729081"/>
          </a:xfrm>
          <a:prstGeom prst="rect">
            <a:avLst/>
          </a:prstGeom>
        </p:spPr>
      </p:pic>
    </p:spTree>
    <p:extLst>
      <p:ext uri="{BB962C8B-B14F-4D97-AF65-F5344CB8AC3E}">
        <p14:creationId xmlns:p14="http://schemas.microsoft.com/office/powerpoint/2010/main" val="37843473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839066775"/>
              </p:ext>
            </p:extLst>
          </p:nvPr>
        </p:nvGraphicFramePr>
        <p:xfrm>
          <a:off x="0" y="51472"/>
          <a:ext cx="2388099" cy="5129702"/>
        </p:xfrm>
        <a:graphic>
          <a:graphicData uri="http://schemas.openxmlformats.org/drawingml/2006/table">
            <a:tbl>
              <a:tblPr firstRow="1" bandRow="1">
                <a:tableStyleId>{5940675A-B579-460E-94D1-54222C63F5DA}</a:tableStyleId>
              </a:tblPr>
              <a:tblGrid>
                <a:gridCol w="2388099">
                  <a:extLst>
                    <a:ext uri="{9D8B030D-6E8A-4147-A177-3AD203B41FA5}">
                      <a16:colId xmlns:a16="http://schemas.microsoft.com/office/drawing/2014/main" val="20000"/>
                    </a:ext>
                  </a:extLst>
                </a:gridCol>
              </a:tblGrid>
              <a:tr h="494363">
                <a:tc>
                  <a:txBody>
                    <a:bodyPr/>
                    <a:lstStyle/>
                    <a:p>
                      <a:pPr algn="ctr" latinLnBrk="1"/>
                      <a:r>
                        <a:rPr lang="en-US" altLang="ko-KR" sz="1200" b="1" dirty="0">
                          <a:solidFill>
                            <a:schemeClr val="accent2"/>
                          </a:solidFill>
                          <a:latin typeface="+mn-lt"/>
                          <a:cs typeface="Arial" pitchFamily="34" charset="0"/>
                        </a:rPr>
                        <a:t>5.Health Care</a:t>
                      </a:r>
                      <a:endParaRPr lang="ko-KR" altLang="en-US" sz="1200" b="1" dirty="0">
                        <a:solidFill>
                          <a:schemeClr val="accent2"/>
                        </a:solidFill>
                        <a:latin typeface="+mn-lt"/>
                        <a:cs typeface="Arial" pitchFamily="34" charset="0"/>
                      </a:endParaRP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9050" cap="flat" cmpd="sng" algn="ctr">
                      <a:solidFill>
                        <a:schemeClr val="accent2"/>
                      </a:solidFill>
                      <a:prstDash val="solid"/>
                      <a:round/>
                      <a:headEnd type="none" w="med" len="med"/>
                      <a:tailEnd type="none" w="med" len="med"/>
                    </a:lnT>
                    <a:lnB w="190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84536">
                <a:tc>
                  <a:txBody>
                    <a:bodyPr/>
                    <a:lstStyle/>
                    <a:p>
                      <a:pPr algn="ctr" latinLnBrk="1"/>
                      <a:endParaRPr lang="ko-KR" altLang="en-US" dirty="0">
                        <a:solidFill>
                          <a:schemeClr val="bg1"/>
                        </a:solidFill>
                        <a:latin typeface="+mn-lt"/>
                        <a:cs typeface="Arial" pitchFamily="34" charset="0"/>
                      </a:endParaRP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9050"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1"/>
                  </a:ext>
                </a:extLst>
              </a:tr>
              <a:tr h="3924727">
                <a:tc>
                  <a:txBody>
                    <a:bodyPr/>
                    <a:lstStyle/>
                    <a:p>
                      <a:pPr marL="0" marR="0" lvl="0" indent="0" algn="just" defTabSz="914400" rtl="0" eaLnBrk="1" fontAlgn="auto" latinLnBrk="1" hangingPunct="1">
                        <a:lnSpc>
                          <a:spcPct val="100000"/>
                        </a:lnSpc>
                        <a:spcBef>
                          <a:spcPts val="0"/>
                        </a:spcBef>
                        <a:spcAft>
                          <a:spcPts val="0"/>
                        </a:spcAft>
                        <a:buClrTx/>
                        <a:buSzTx/>
                        <a:buFontTx/>
                        <a:buNone/>
                        <a:tabLst/>
                        <a:defRPr/>
                      </a:pPr>
                      <a:r>
                        <a:rPr lang="en-IN" sz="1200" kern="1200" dirty="0">
                          <a:solidFill>
                            <a:schemeClr val="bg1"/>
                          </a:solidFill>
                          <a:effectLst/>
                          <a:latin typeface="Times New Roman" panose="02020603050405020304" pitchFamily="18" charset="0"/>
                          <a:ea typeface="+mn-ea"/>
                          <a:cs typeface="Times New Roman" panose="02020603050405020304" pitchFamily="18" charset="0"/>
                        </a:rPr>
                        <a:t>Only about 10% of the poorest one-fifth of Indians in rural (10.2%) and urban India (9.8%) had any form of private or government health insurance, show data from India’s </a:t>
                      </a:r>
                      <a:r>
                        <a:rPr lang="en-IN" sz="1200" u="sng" kern="1200" dirty="0">
                          <a:solidFill>
                            <a:schemeClr val="bg1"/>
                          </a:solidFill>
                          <a:effectLst/>
                          <a:latin typeface="Times New Roman" panose="02020603050405020304" pitchFamily="18" charset="0"/>
                          <a:ea typeface="+mn-ea"/>
                          <a:cs typeface="Times New Roman" panose="02020603050405020304" pitchFamily="18" charset="0"/>
                          <a:hlinkClick r:id="rId3">
                            <a:extLst>
                              <a:ext uri="{A12FA001-AC4F-418D-AE19-62706E023703}">
                                <ahyp:hlinkClr xmlns:ahyp="http://schemas.microsoft.com/office/drawing/2018/hyperlinkcolor" val="tx"/>
                              </a:ext>
                            </a:extLst>
                          </a:hlinkClick>
                        </a:rPr>
                        <a:t>largest national survey</a:t>
                      </a:r>
                      <a:r>
                        <a:rPr lang="en-IN" sz="1200" kern="1200" dirty="0">
                          <a:solidFill>
                            <a:schemeClr val="bg1"/>
                          </a:solidFill>
                          <a:effectLst/>
                          <a:latin typeface="Times New Roman" panose="02020603050405020304" pitchFamily="18" charset="0"/>
                          <a:ea typeface="+mn-ea"/>
                          <a:cs typeface="Times New Roman" panose="02020603050405020304" pitchFamily="18" charset="0"/>
                        </a:rPr>
                        <a:t> on social consumption, conducted between July 2017 and June 2018. The poor are routinely forced to dip into their savings, borrow, delay treatment or receive poor quality care, experts said. Overall, few Indians--14.1% in rural areas and 19.1% in urban areas--had any form of health coverage, found the report by the National Survey Office (NSO) of the Ministry of Statistics and Programme Implementation. This leaves the vast majority of Indians exposed to health-related financial shocks.</a:t>
                      </a:r>
                    </a:p>
                    <a:p>
                      <a:pPr marL="0" marR="0" indent="0" algn="just" defTabSz="914400" rtl="0" eaLnBrk="1" fontAlgn="auto" latinLnBrk="1" hangingPunct="1">
                        <a:lnSpc>
                          <a:spcPct val="100000"/>
                        </a:lnSpc>
                        <a:spcBef>
                          <a:spcPts val="0"/>
                        </a:spcBef>
                        <a:spcAft>
                          <a:spcPts val="0"/>
                        </a:spcAft>
                        <a:buClrTx/>
                        <a:buSzTx/>
                        <a:buFontTx/>
                        <a:buNone/>
                        <a:tabLst/>
                        <a:defRPr/>
                      </a:pPr>
                      <a:endParaRPr lang="ko-KR" altLang="en-US" sz="1400" b="1" dirty="0">
                        <a:solidFill>
                          <a:schemeClr val="bg1"/>
                        </a:solidFill>
                        <a:latin typeface="Times New Roman" panose="02020603050405020304" pitchFamily="18" charset="0"/>
                        <a:cs typeface="Times New Roman" panose="02020603050405020304" pitchFamily="18" charset="0"/>
                      </a:endParaRP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2"/>
                  </a:ext>
                </a:extLst>
              </a:tr>
              <a:tr h="288403">
                <a:tc>
                  <a:txBody>
                    <a:bodyPr/>
                    <a:lstStyle/>
                    <a:p>
                      <a:pPr algn="ctr" latinLnBrk="1"/>
                      <a:endParaRPr lang="ko-KR" altLang="en-US" sz="1200" dirty="0">
                        <a:solidFill>
                          <a:schemeClr val="bg1"/>
                        </a:solidFill>
                        <a:latin typeface="+mn-lt"/>
                        <a:cs typeface="Arial" pitchFamily="34" charset="0"/>
                      </a:endParaRP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2700" cmpd="sng">
                      <a:noFill/>
                    </a:lnT>
                    <a:lnB w="190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3"/>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305131349"/>
              </p:ext>
            </p:extLst>
          </p:nvPr>
        </p:nvGraphicFramePr>
        <p:xfrm>
          <a:off x="2388099" y="51471"/>
          <a:ext cx="2183901" cy="5092963"/>
        </p:xfrm>
        <a:graphic>
          <a:graphicData uri="http://schemas.openxmlformats.org/drawingml/2006/table">
            <a:tbl>
              <a:tblPr firstRow="1" bandRow="1">
                <a:tableStyleId>{5940675A-B579-460E-94D1-54222C63F5DA}</a:tableStyleId>
              </a:tblPr>
              <a:tblGrid>
                <a:gridCol w="2183901">
                  <a:extLst>
                    <a:ext uri="{9D8B030D-6E8A-4147-A177-3AD203B41FA5}">
                      <a16:colId xmlns:a16="http://schemas.microsoft.com/office/drawing/2014/main" val="20000"/>
                    </a:ext>
                  </a:extLst>
                </a:gridCol>
              </a:tblGrid>
              <a:tr h="504055">
                <a:tc>
                  <a:txBody>
                    <a:bodyPr/>
                    <a:lstStyle/>
                    <a:p>
                      <a:pPr algn="ctr" latinLnBrk="1"/>
                      <a:r>
                        <a:rPr lang="en-US" altLang="ko-KR" sz="1400" b="1" dirty="0">
                          <a:solidFill>
                            <a:schemeClr val="accent3"/>
                          </a:solidFill>
                          <a:latin typeface="+mn-lt"/>
                          <a:cs typeface="Arial" pitchFamily="34" charset="0"/>
                        </a:rPr>
                        <a:t>6.Malnutrition</a:t>
                      </a:r>
                    </a:p>
                  </a:txBody>
                  <a:tcPr anchor="ctr">
                    <a:lnL w="19050" cap="flat" cmpd="sng" algn="ctr">
                      <a:solidFill>
                        <a:schemeClr val="accent3"/>
                      </a:solidFill>
                      <a:prstDash val="solid"/>
                      <a:round/>
                      <a:headEnd type="none" w="med" len="med"/>
                      <a:tailEnd type="none" w="med" len="med"/>
                    </a:lnL>
                    <a:lnR w="19050" cap="flat" cmpd="sng" algn="ctr">
                      <a:solidFill>
                        <a:schemeClr val="accent3"/>
                      </a:solidFill>
                      <a:prstDash val="solid"/>
                      <a:round/>
                      <a:headEnd type="none" w="med" len="med"/>
                      <a:tailEnd type="none" w="med" len="med"/>
                    </a:lnR>
                    <a:lnT w="19050" cap="flat" cmpd="sng" algn="ctr">
                      <a:solidFill>
                        <a:schemeClr val="accent3"/>
                      </a:solidFill>
                      <a:prstDash val="solid"/>
                      <a:round/>
                      <a:headEnd type="none" w="med" len="med"/>
                      <a:tailEnd type="none" w="med" len="med"/>
                    </a:lnT>
                    <a:lnB w="190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748428">
                <a:tc>
                  <a:txBody>
                    <a:bodyPr/>
                    <a:lstStyle/>
                    <a:p>
                      <a:pPr algn="ctr" latinLnBrk="1"/>
                      <a:endParaRPr lang="ko-KR" altLang="en-US" dirty="0">
                        <a:solidFill>
                          <a:schemeClr val="bg1"/>
                        </a:solidFill>
                        <a:latin typeface="+mn-lt"/>
                        <a:cs typeface="Arial" pitchFamily="34" charset="0"/>
                      </a:endParaRPr>
                    </a:p>
                  </a:txBody>
                  <a:tcPr anchor="ctr">
                    <a:lnL w="19050" cap="flat" cmpd="sng" algn="ctr">
                      <a:solidFill>
                        <a:schemeClr val="accent3"/>
                      </a:solidFill>
                      <a:prstDash val="solid"/>
                      <a:round/>
                      <a:headEnd type="none" w="med" len="med"/>
                      <a:tailEnd type="none" w="med" len="med"/>
                    </a:lnL>
                    <a:lnR w="19050" cap="flat" cmpd="sng" algn="ctr">
                      <a:solidFill>
                        <a:schemeClr val="accent3"/>
                      </a:solidFill>
                      <a:prstDash val="solid"/>
                      <a:round/>
                      <a:headEnd type="none" w="med" len="med"/>
                      <a:tailEnd type="none" w="med" len="med"/>
                    </a:lnR>
                    <a:lnT w="19050"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1"/>
                  </a:ext>
                </a:extLst>
              </a:tr>
              <a:tr h="2464035">
                <a:tc>
                  <a:txBody>
                    <a:bodyPr/>
                    <a:lstStyle/>
                    <a:p>
                      <a:pPr marL="0" marR="0" lvl="0" indent="0" algn="just" defTabSz="914400" rtl="0" eaLnBrk="1" fontAlgn="auto" latinLnBrk="1" hangingPunct="1">
                        <a:lnSpc>
                          <a:spcPct val="100000"/>
                        </a:lnSpc>
                        <a:spcBef>
                          <a:spcPts val="0"/>
                        </a:spcBef>
                        <a:spcAft>
                          <a:spcPts val="0"/>
                        </a:spcAft>
                        <a:buClrTx/>
                        <a:buSzTx/>
                        <a:buFontTx/>
                        <a:buNone/>
                        <a:tabLst/>
                        <a:defRPr/>
                      </a:pPr>
                      <a:r>
                        <a:rPr lang="en-IN" sz="1200" kern="1200" dirty="0">
                          <a:solidFill>
                            <a:schemeClr val="bg1"/>
                          </a:solidFill>
                          <a:effectLst/>
                          <a:latin typeface="Times New Roman" panose="02020603050405020304" pitchFamily="18" charset="0"/>
                          <a:ea typeface="+mn-ea"/>
                          <a:cs typeface="Times New Roman" panose="02020603050405020304" pitchFamily="18" charset="0"/>
                        </a:rPr>
                        <a:t>India is one of the world’s top countries when it comes to malnutrition: More than 200 million people don’t have sufficient access to food, including 61 million children. 7.8 million infants were found to have a birth weight of less than 2.5 kilograms - alarming figures for a country commonly referred to as the emerging market.</a:t>
                      </a:r>
                    </a:p>
                    <a:p>
                      <a:pPr marL="0" marR="0" lvl="0" indent="0" algn="just" defTabSz="914400" rtl="0" eaLnBrk="1" fontAlgn="auto" latinLnBrk="1" hangingPunct="1">
                        <a:lnSpc>
                          <a:spcPct val="100000"/>
                        </a:lnSpc>
                        <a:spcBef>
                          <a:spcPts val="0"/>
                        </a:spcBef>
                        <a:spcAft>
                          <a:spcPts val="0"/>
                        </a:spcAft>
                        <a:buClrTx/>
                        <a:buSzTx/>
                        <a:buFontTx/>
                        <a:buNone/>
                        <a:tabLst/>
                        <a:defRPr/>
                      </a:pPr>
                      <a:endParaRPr lang="en-IN" sz="1200" kern="1200" dirty="0">
                        <a:solidFill>
                          <a:schemeClr val="bg1"/>
                        </a:solidFill>
                        <a:effectLst/>
                        <a:latin typeface="Times New Roman" panose="02020603050405020304" pitchFamily="18" charset="0"/>
                        <a:ea typeface="+mn-ea"/>
                        <a:cs typeface="Times New Roman" panose="02020603050405020304" pitchFamily="18"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200" b="1" dirty="0">
                        <a:solidFill>
                          <a:schemeClr val="bg1"/>
                        </a:solidFill>
                        <a:latin typeface="+mn-lt"/>
                        <a:cs typeface="Arial" pitchFamily="34" charset="0"/>
                      </a:endParaRPr>
                    </a:p>
                  </a:txBody>
                  <a:tcPr anchor="ctr">
                    <a:lnL w="19050" cap="flat" cmpd="sng" algn="ctr">
                      <a:solidFill>
                        <a:schemeClr val="accent3"/>
                      </a:solidFill>
                      <a:prstDash val="solid"/>
                      <a:round/>
                      <a:headEnd type="none" w="med" len="med"/>
                      <a:tailEnd type="none" w="med" len="med"/>
                    </a:lnL>
                    <a:lnR w="19050"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2"/>
                  </a:ext>
                </a:extLst>
              </a:tr>
              <a:tr h="1368909">
                <a:tc>
                  <a:txBody>
                    <a:bodyPr/>
                    <a:lstStyle/>
                    <a:p>
                      <a:pPr algn="ctr" latinLnBrk="1"/>
                      <a:endParaRPr lang="en-US" altLang="ko-KR" sz="1200" dirty="0">
                        <a:solidFill>
                          <a:schemeClr val="bg1"/>
                        </a:solidFill>
                        <a:latin typeface="+mn-lt"/>
                        <a:cs typeface="Arial" pitchFamily="34" charset="0"/>
                      </a:endParaRPr>
                    </a:p>
                    <a:p>
                      <a:pPr algn="ctr" latinLnBrk="1"/>
                      <a:endParaRPr lang="en-US" altLang="ko-KR" sz="1200" dirty="0">
                        <a:solidFill>
                          <a:schemeClr val="bg1"/>
                        </a:solidFill>
                        <a:latin typeface="+mn-lt"/>
                        <a:cs typeface="Arial" pitchFamily="34" charset="0"/>
                      </a:endParaRPr>
                    </a:p>
                    <a:p>
                      <a:pPr algn="ctr" latinLnBrk="1"/>
                      <a:endParaRPr lang="en-US" altLang="ko-KR" sz="1200" dirty="0">
                        <a:solidFill>
                          <a:schemeClr val="bg1"/>
                        </a:solidFill>
                        <a:latin typeface="+mn-lt"/>
                        <a:cs typeface="Arial" pitchFamily="34" charset="0"/>
                      </a:endParaRPr>
                    </a:p>
                    <a:p>
                      <a:pPr algn="ctr" latinLnBrk="1"/>
                      <a:endParaRPr lang="en-US" altLang="ko-KR" sz="1200" dirty="0">
                        <a:solidFill>
                          <a:schemeClr val="bg1"/>
                        </a:solidFill>
                        <a:latin typeface="+mn-lt"/>
                        <a:cs typeface="Arial" pitchFamily="34" charset="0"/>
                      </a:endParaRPr>
                    </a:p>
                    <a:p>
                      <a:pPr algn="ctr" latinLnBrk="1"/>
                      <a:endParaRPr lang="en-US" altLang="ko-KR" sz="1200" dirty="0">
                        <a:solidFill>
                          <a:schemeClr val="bg1"/>
                        </a:solidFill>
                        <a:latin typeface="+mn-lt"/>
                        <a:cs typeface="Arial" pitchFamily="34" charset="0"/>
                      </a:endParaRPr>
                    </a:p>
                    <a:p>
                      <a:pPr algn="ctr" latinLnBrk="1"/>
                      <a:endParaRPr lang="en-US" altLang="ko-KR" sz="1200" dirty="0">
                        <a:solidFill>
                          <a:schemeClr val="bg1"/>
                        </a:solidFill>
                        <a:latin typeface="+mn-lt"/>
                        <a:cs typeface="Arial" pitchFamily="34" charset="0"/>
                      </a:endParaRPr>
                    </a:p>
                    <a:p>
                      <a:pPr algn="ctr" latinLnBrk="1"/>
                      <a:endParaRPr lang="ko-KR" altLang="en-US" sz="1200" dirty="0">
                        <a:solidFill>
                          <a:schemeClr val="bg1"/>
                        </a:solidFill>
                        <a:latin typeface="+mn-lt"/>
                        <a:cs typeface="Arial" pitchFamily="34" charset="0"/>
                      </a:endParaRPr>
                    </a:p>
                  </a:txBody>
                  <a:tcPr anchor="ctr">
                    <a:lnL w="19050" cap="flat" cmpd="sng" algn="ctr">
                      <a:solidFill>
                        <a:schemeClr val="accent3"/>
                      </a:solidFill>
                      <a:prstDash val="solid"/>
                      <a:round/>
                      <a:headEnd type="none" w="med" len="med"/>
                      <a:tailEnd type="none" w="med" len="med"/>
                    </a:lnL>
                    <a:lnR w="19050" cap="flat" cmpd="sng" algn="ctr">
                      <a:solidFill>
                        <a:schemeClr val="accent3"/>
                      </a:solidFill>
                      <a:prstDash val="solid"/>
                      <a:round/>
                      <a:headEnd type="none" w="med" len="med"/>
                      <a:tailEnd type="none" w="med" len="med"/>
                    </a:lnR>
                    <a:lnT w="12700" cmpd="sng">
                      <a:noFill/>
                    </a:lnT>
                    <a:lnB w="190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3"/>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2773884704"/>
              </p:ext>
            </p:extLst>
          </p:nvPr>
        </p:nvGraphicFramePr>
        <p:xfrm>
          <a:off x="4605288" y="51471"/>
          <a:ext cx="2204452" cy="5092029"/>
        </p:xfrm>
        <a:graphic>
          <a:graphicData uri="http://schemas.openxmlformats.org/drawingml/2006/table">
            <a:tbl>
              <a:tblPr firstRow="1" bandRow="1">
                <a:tableStyleId>{5940675A-B579-460E-94D1-54222C63F5DA}</a:tableStyleId>
              </a:tblPr>
              <a:tblGrid>
                <a:gridCol w="2204452">
                  <a:extLst>
                    <a:ext uri="{9D8B030D-6E8A-4147-A177-3AD203B41FA5}">
                      <a16:colId xmlns:a16="http://schemas.microsoft.com/office/drawing/2014/main" val="20000"/>
                    </a:ext>
                  </a:extLst>
                </a:gridCol>
              </a:tblGrid>
              <a:tr h="508657">
                <a:tc>
                  <a:txBody>
                    <a:bodyPr/>
                    <a:lstStyle/>
                    <a:p>
                      <a:pPr algn="ctr" latinLnBrk="1"/>
                      <a:r>
                        <a:rPr lang="en-US" altLang="ko-KR" sz="1400" b="1" dirty="0">
                          <a:solidFill>
                            <a:schemeClr val="accent4"/>
                          </a:solidFill>
                          <a:latin typeface="+mn-lt"/>
                          <a:cs typeface="Arial" pitchFamily="34" charset="0"/>
                        </a:rPr>
                        <a:t>7.Chlid Marriage</a:t>
                      </a:r>
                      <a:endParaRPr lang="ko-KR" altLang="en-US" sz="1400" b="1" dirty="0">
                        <a:solidFill>
                          <a:schemeClr val="accent4"/>
                        </a:solidFill>
                        <a:latin typeface="+mn-lt"/>
                        <a:cs typeface="Arial" pitchFamily="34" charset="0"/>
                      </a:endParaRPr>
                    </a:p>
                  </a:txBody>
                  <a:tcPr anchor="ctr">
                    <a:lnL w="19050" cap="flat" cmpd="sng" algn="ctr">
                      <a:solidFill>
                        <a:schemeClr val="accent4"/>
                      </a:solidFill>
                      <a:prstDash val="solid"/>
                      <a:round/>
                      <a:headEnd type="none" w="med" len="med"/>
                      <a:tailEnd type="none" w="med" len="med"/>
                    </a:lnL>
                    <a:lnR w="19050" cap="flat" cmpd="sng" algn="ctr">
                      <a:solidFill>
                        <a:schemeClr val="accent4"/>
                      </a:solidFill>
                      <a:prstDash val="solid"/>
                      <a:round/>
                      <a:headEnd type="none" w="med" len="med"/>
                      <a:tailEnd type="none" w="med" len="med"/>
                    </a:lnR>
                    <a:lnT w="19050" cap="flat" cmpd="sng" algn="ctr">
                      <a:solidFill>
                        <a:schemeClr val="accent4"/>
                      </a:solidFill>
                      <a:prstDash val="solid"/>
                      <a:round/>
                      <a:headEnd type="none" w="med" len="med"/>
                      <a:tailEnd type="none" w="med" len="med"/>
                    </a:lnT>
                    <a:lnB w="190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38263">
                <a:tc>
                  <a:txBody>
                    <a:bodyPr/>
                    <a:lstStyle/>
                    <a:p>
                      <a:pPr algn="ctr" latinLnBrk="1"/>
                      <a:endParaRPr lang="ko-KR" altLang="en-US" dirty="0">
                        <a:solidFill>
                          <a:schemeClr val="bg1"/>
                        </a:solidFill>
                        <a:latin typeface="+mn-lt"/>
                        <a:cs typeface="Arial" pitchFamily="34" charset="0"/>
                      </a:endParaRPr>
                    </a:p>
                  </a:txBody>
                  <a:tcPr anchor="ctr">
                    <a:lnL w="19050" cap="flat" cmpd="sng" algn="ctr">
                      <a:solidFill>
                        <a:schemeClr val="accent4"/>
                      </a:solidFill>
                      <a:prstDash val="solid"/>
                      <a:round/>
                      <a:headEnd type="none" w="med" len="med"/>
                      <a:tailEnd type="none" w="med" len="med"/>
                    </a:lnL>
                    <a:lnR w="19050" cap="flat" cmpd="sng" algn="ctr">
                      <a:solidFill>
                        <a:schemeClr val="accent4"/>
                      </a:solidFill>
                      <a:prstDash val="solid"/>
                      <a:round/>
                      <a:headEnd type="none" w="med" len="med"/>
                      <a:tailEnd type="none" w="med" len="med"/>
                    </a:lnR>
                    <a:lnT w="19050"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1"/>
                  </a:ext>
                </a:extLst>
              </a:tr>
              <a:tr h="3499185">
                <a:tc>
                  <a:txBody>
                    <a:bodyPr/>
                    <a:lstStyle/>
                    <a:p>
                      <a:pPr algn="just"/>
                      <a:r>
                        <a:rPr lang="en-IN" sz="1200" kern="1200" dirty="0">
                          <a:solidFill>
                            <a:schemeClr val="bg1"/>
                          </a:solidFill>
                          <a:effectLst/>
                          <a:latin typeface="Times New Roman" panose="02020603050405020304" pitchFamily="18" charset="0"/>
                          <a:ea typeface="+mn-ea"/>
                          <a:cs typeface="Times New Roman" panose="02020603050405020304" pitchFamily="18" charset="0"/>
                        </a:rPr>
                        <a:t>In spite of banning minors from marrying in 2006, it is still widespread in many regions of India. The main leaders in this practice are young girls, who are still </a:t>
                      </a:r>
                    </a:p>
                    <a:p>
                      <a:pPr algn="just"/>
                      <a:r>
                        <a:rPr lang="en-IN" sz="1200" kern="1200" dirty="0">
                          <a:solidFill>
                            <a:schemeClr val="bg1"/>
                          </a:solidFill>
                          <a:effectLst/>
                          <a:latin typeface="Times New Roman" panose="02020603050405020304" pitchFamily="18" charset="0"/>
                          <a:ea typeface="+mn-ea"/>
                          <a:cs typeface="Times New Roman" panose="02020603050405020304" pitchFamily="18" charset="0"/>
                        </a:rPr>
                        <a:t>children themselves and become mothers too early. Many of them die at birth. According to an investigation by the medical journal The Lancet, 44.5% of girls are still married in India before they are of legal age.</a:t>
                      </a:r>
                    </a:p>
                    <a:p>
                      <a:pPr algn="just"/>
                      <a:r>
                        <a:rPr lang="en-IN" sz="1200" kern="1200" dirty="0">
                          <a:solidFill>
                            <a:schemeClr val="bg1"/>
                          </a:solidFill>
                          <a:effectLst/>
                          <a:latin typeface="Times New Roman" panose="02020603050405020304" pitchFamily="18" charset="0"/>
                          <a:ea typeface="+mn-ea"/>
                          <a:cs typeface="Times New Roman" panose="02020603050405020304" pitchFamily="18" charset="0"/>
                        </a:rPr>
                        <a:t>Due to poverty, many parents encourage early marriages for their daughters in hopes of better lives for them.</a:t>
                      </a:r>
                      <a:endParaRPr lang="ko-KR" altLang="en-US" sz="1200" b="1" dirty="0">
                        <a:solidFill>
                          <a:schemeClr val="bg1"/>
                        </a:solidFill>
                        <a:latin typeface="Times New Roman" panose="02020603050405020304" pitchFamily="18" charset="0"/>
                        <a:cs typeface="Times New Roman" panose="02020603050405020304" pitchFamily="18" charset="0"/>
                      </a:endParaRPr>
                    </a:p>
                  </a:txBody>
                  <a:tcPr anchor="ctr">
                    <a:lnL w="19050" cap="flat" cmpd="sng" algn="ctr">
                      <a:solidFill>
                        <a:schemeClr val="accent4"/>
                      </a:solidFill>
                      <a:prstDash val="solid"/>
                      <a:round/>
                      <a:headEnd type="none" w="med" len="med"/>
                      <a:tailEnd type="none" w="med" len="med"/>
                    </a:lnL>
                    <a:lnR w="19050"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2"/>
                  </a:ext>
                </a:extLst>
              </a:tr>
              <a:tr h="645924">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200" dirty="0">
                        <a:solidFill>
                          <a:schemeClr val="bg1"/>
                        </a:solidFill>
                        <a:latin typeface="+mn-lt"/>
                      </a:endParaRPr>
                    </a:p>
                    <a:p>
                      <a:pPr algn="ctr" latinLnBrk="1"/>
                      <a:endParaRPr lang="en-US" altLang="ko-KR" sz="1200" dirty="0">
                        <a:solidFill>
                          <a:schemeClr val="bg1"/>
                        </a:solidFill>
                        <a:latin typeface="+mn-lt"/>
                        <a:cs typeface="Arial" pitchFamily="34" charset="0"/>
                      </a:endParaRPr>
                    </a:p>
                    <a:p>
                      <a:pPr algn="ctr" latinLnBrk="1"/>
                      <a:endParaRPr lang="ko-KR" altLang="en-US" sz="1200" dirty="0">
                        <a:solidFill>
                          <a:schemeClr val="bg1"/>
                        </a:solidFill>
                        <a:latin typeface="+mn-lt"/>
                        <a:cs typeface="Arial" pitchFamily="34" charset="0"/>
                      </a:endParaRPr>
                    </a:p>
                  </a:txBody>
                  <a:tcPr anchor="ctr">
                    <a:lnL w="19050" cap="flat" cmpd="sng" algn="ctr">
                      <a:solidFill>
                        <a:schemeClr val="accent4"/>
                      </a:solidFill>
                      <a:prstDash val="solid"/>
                      <a:round/>
                      <a:headEnd type="none" w="med" len="med"/>
                      <a:tailEnd type="none" w="med" len="med"/>
                    </a:lnL>
                    <a:lnR w="19050" cap="flat" cmpd="sng" algn="ctr">
                      <a:solidFill>
                        <a:schemeClr val="accent4"/>
                      </a:solidFill>
                      <a:prstDash val="solid"/>
                      <a:round/>
                      <a:headEnd type="none" w="med" len="med"/>
                      <a:tailEnd type="none" w="med" len="med"/>
                    </a:lnR>
                    <a:lnT w="12700" cmpd="sng">
                      <a:noFill/>
                    </a:lnT>
                    <a:lnB w="190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3"/>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4134932897"/>
              </p:ext>
            </p:extLst>
          </p:nvPr>
        </p:nvGraphicFramePr>
        <p:xfrm>
          <a:off x="6809740" y="50754"/>
          <a:ext cx="2334260" cy="5102731"/>
        </p:xfrm>
        <a:graphic>
          <a:graphicData uri="http://schemas.openxmlformats.org/drawingml/2006/table">
            <a:tbl>
              <a:tblPr firstRow="1" bandRow="1">
                <a:tableStyleId>{5940675A-B579-460E-94D1-54222C63F5DA}</a:tableStyleId>
              </a:tblPr>
              <a:tblGrid>
                <a:gridCol w="2334260">
                  <a:extLst>
                    <a:ext uri="{9D8B030D-6E8A-4147-A177-3AD203B41FA5}">
                      <a16:colId xmlns:a16="http://schemas.microsoft.com/office/drawing/2014/main" val="20000"/>
                    </a:ext>
                  </a:extLst>
                </a:gridCol>
              </a:tblGrid>
              <a:tr h="504772">
                <a:tc>
                  <a:txBody>
                    <a:bodyPr/>
                    <a:lstStyle/>
                    <a:p>
                      <a:pPr algn="ctr" latinLnBrk="1"/>
                      <a:r>
                        <a:rPr lang="en-US" altLang="ko-KR" sz="1400" b="1" dirty="0">
                          <a:solidFill>
                            <a:schemeClr val="accent5"/>
                          </a:solidFill>
                          <a:latin typeface="+mn-lt"/>
                          <a:cs typeface="Arial" pitchFamily="34" charset="0"/>
                        </a:rPr>
                        <a:t>8.Water,Saanitation,</a:t>
                      </a:r>
                    </a:p>
                    <a:p>
                      <a:pPr algn="ctr" latinLnBrk="1"/>
                      <a:r>
                        <a:rPr lang="en-US" altLang="ko-KR" sz="1400" b="1" dirty="0">
                          <a:solidFill>
                            <a:schemeClr val="accent5"/>
                          </a:solidFill>
                          <a:latin typeface="+mn-lt"/>
                          <a:cs typeface="Arial" pitchFamily="34" charset="0"/>
                        </a:rPr>
                        <a:t>Hygiene</a:t>
                      </a:r>
                    </a:p>
                  </a:txBody>
                  <a:tcPr anchor="ctr">
                    <a:lnL w="19050" cap="flat" cmpd="sng" algn="ctr">
                      <a:solidFill>
                        <a:schemeClr val="accent5"/>
                      </a:solidFill>
                      <a:prstDash val="solid"/>
                      <a:round/>
                      <a:headEnd type="none" w="med" len="med"/>
                      <a:tailEnd type="none" w="med" len="med"/>
                    </a:lnL>
                    <a:lnR w="19050" cap="flat" cmpd="sng" algn="ctr">
                      <a:solidFill>
                        <a:schemeClr val="accent5"/>
                      </a:solidFill>
                      <a:prstDash val="solid"/>
                      <a:round/>
                      <a:headEnd type="none" w="med" len="med"/>
                      <a:tailEnd type="none" w="med" len="med"/>
                    </a:lnR>
                    <a:lnT w="19050" cap="flat" cmpd="sng" algn="ctr">
                      <a:solidFill>
                        <a:schemeClr val="accent5"/>
                      </a:solidFill>
                      <a:prstDash val="solid"/>
                      <a:round/>
                      <a:headEnd type="none" w="med" len="med"/>
                      <a:tailEnd type="none" w="med" len="med"/>
                    </a:lnT>
                    <a:lnB w="190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1116">
                <a:tc>
                  <a:txBody>
                    <a:bodyPr/>
                    <a:lstStyle/>
                    <a:p>
                      <a:pPr algn="ctr" latinLnBrk="1"/>
                      <a:endParaRPr lang="ko-KR" altLang="en-US" dirty="0">
                        <a:solidFill>
                          <a:schemeClr val="bg1"/>
                        </a:solidFill>
                        <a:latin typeface="+mn-lt"/>
                        <a:cs typeface="Arial" pitchFamily="34" charset="0"/>
                      </a:endParaRPr>
                    </a:p>
                  </a:txBody>
                  <a:tcPr anchor="ctr">
                    <a:lnL w="19050" cap="flat" cmpd="sng" algn="ctr">
                      <a:solidFill>
                        <a:schemeClr val="accent5"/>
                      </a:solidFill>
                      <a:prstDash val="solid"/>
                      <a:round/>
                      <a:headEnd type="none" w="med" len="med"/>
                      <a:tailEnd type="none" w="med" len="med"/>
                    </a:lnL>
                    <a:lnR w="19050" cap="flat" cmpd="sng" algn="ctr">
                      <a:solidFill>
                        <a:schemeClr val="accent5"/>
                      </a:solidFill>
                      <a:prstDash val="solid"/>
                      <a:round/>
                      <a:headEnd type="none" w="med" len="med"/>
                      <a:tailEnd type="none" w="med" len="med"/>
                    </a:lnR>
                    <a:lnT w="190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1"/>
                  </a:ext>
                </a:extLst>
              </a:tr>
              <a:tr h="3669665">
                <a:tc>
                  <a:txBody>
                    <a:bodyPr/>
                    <a:lstStyle/>
                    <a:p>
                      <a:pPr algn="just"/>
                      <a:r>
                        <a:rPr lang="en-IN" sz="1200" kern="1200" dirty="0">
                          <a:solidFill>
                            <a:schemeClr val="bg1"/>
                          </a:solidFill>
                          <a:effectLst/>
                          <a:latin typeface="Times New Roman" panose="02020603050405020304" pitchFamily="18" charset="0"/>
                          <a:ea typeface="+mn-ea"/>
                          <a:cs typeface="Times New Roman" panose="02020603050405020304" pitchFamily="18" charset="0"/>
                        </a:rPr>
                        <a:t>India has made rapid progress in ending open defecation across the Country which is having a huge impact on improving water, sanitation and hygiene (WASH). In 2015, India alone accounted for 90 per cent of the people in South Asia and half of the 1.2 billion people in the world that defecated in the open.</a:t>
                      </a:r>
                    </a:p>
                    <a:p>
                      <a:pPr algn="just"/>
                      <a:r>
                        <a:rPr lang="en-IN" sz="1200" kern="1200" dirty="0">
                          <a:solidFill>
                            <a:schemeClr val="bg1"/>
                          </a:solidFill>
                          <a:effectLst/>
                          <a:latin typeface="Times New Roman" panose="02020603050405020304" pitchFamily="18" charset="0"/>
                          <a:ea typeface="+mn-ea"/>
                          <a:cs typeface="Times New Roman" panose="02020603050405020304" pitchFamily="18" charset="0"/>
                        </a:rPr>
                        <a:t>The risk of spreading diarrheal and waterborne diseases is compounded by the lack of regular handwashing and microbial contamination of water in their homes and communities. The situation contributed to nearly 100,000 diarrhoeal deaths of children under five years in India.</a:t>
                      </a: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200" b="1" dirty="0">
                        <a:solidFill>
                          <a:schemeClr val="bg1"/>
                        </a:solidFill>
                        <a:latin typeface="+mn-lt"/>
                        <a:cs typeface="Arial" pitchFamily="34" charset="0"/>
                      </a:endParaRPr>
                    </a:p>
                  </a:txBody>
                  <a:tcPr anchor="ctr">
                    <a:lnL w="19050" cap="flat" cmpd="sng" algn="ctr">
                      <a:solidFill>
                        <a:schemeClr val="accent5"/>
                      </a:solidFill>
                      <a:prstDash val="solid"/>
                      <a:round/>
                      <a:headEnd type="none" w="med" len="med"/>
                      <a:tailEnd type="none" w="med" len="med"/>
                    </a:lnL>
                    <a:lnR w="19050" cap="flat" cmpd="sng" algn="ctr">
                      <a:solidFill>
                        <a:schemeClr val="accent5"/>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2"/>
                  </a:ext>
                </a:extLst>
              </a:tr>
              <a:tr h="543790">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200" dirty="0">
                        <a:solidFill>
                          <a:schemeClr val="bg1"/>
                        </a:solidFill>
                        <a:latin typeface="+mn-lt"/>
                        <a:cs typeface="Arial" pitchFamily="34" charset="0"/>
                      </a:endParaRPr>
                    </a:p>
                    <a:p>
                      <a:pPr algn="ctr" latinLnBrk="1"/>
                      <a:endParaRPr lang="ko-KR" altLang="en-US" sz="1200" dirty="0">
                        <a:solidFill>
                          <a:schemeClr val="bg1"/>
                        </a:solidFill>
                        <a:latin typeface="+mn-lt"/>
                        <a:cs typeface="Arial" pitchFamily="34" charset="0"/>
                      </a:endParaRPr>
                    </a:p>
                  </a:txBody>
                  <a:tcPr anchor="ctr">
                    <a:lnL w="19050" cap="flat" cmpd="sng" algn="ctr">
                      <a:solidFill>
                        <a:schemeClr val="accent5"/>
                      </a:solidFill>
                      <a:prstDash val="solid"/>
                      <a:round/>
                      <a:headEnd type="none" w="med" len="med"/>
                      <a:tailEnd type="none" w="med" len="med"/>
                    </a:lnL>
                    <a:lnR w="19050" cap="flat" cmpd="sng" algn="ctr">
                      <a:solidFill>
                        <a:schemeClr val="accent5"/>
                      </a:solidFill>
                      <a:prstDash val="solid"/>
                      <a:round/>
                      <a:headEnd type="none" w="med" len="med"/>
                      <a:tailEnd type="none" w="med" len="med"/>
                    </a:lnR>
                    <a:lnT w="12700" cmpd="sng">
                      <a:noFill/>
                    </a:lnT>
                    <a:lnB w="190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22013771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66236"/>
            <a:ext cx="9144000" cy="884466"/>
          </a:xfrm>
        </p:spPr>
        <p:txBody>
          <a:bodyPr/>
          <a:lstStyle/>
          <a:p>
            <a:r>
              <a:rPr lang="en-IN" sz="2400" dirty="0">
                <a:effectLst/>
                <a:latin typeface="Times New Roman" panose="02020603050405020304" pitchFamily="18" charset="0"/>
                <a:ea typeface="Calibri" panose="020F0502020204030204" pitchFamily="34" charset="0"/>
                <a:cs typeface="Times New Roman" panose="02020603050405020304" pitchFamily="18" charset="0"/>
              </a:rPr>
              <a:t>Basic needs for people in poverty line</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ko-KR" altLang="en-US" dirty="0"/>
          </a:p>
        </p:txBody>
      </p:sp>
      <p:grpSp>
        <p:nvGrpSpPr>
          <p:cNvPr id="13" name="Group 12"/>
          <p:cNvGrpSpPr/>
          <p:nvPr/>
        </p:nvGrpSpPr>
        <p:grpSpPr>
          <a:xfrm>
            <a:off x="683568" y="139172"/>
            <a:ext cx="8102362" cy="1552788"/>
            <a:chOff x="541393" y="1168566"/>
            <a:chExt cx="8102362" cy="1552788"/>
          </a:xfrm>
        </p:grpSpPr>
        <p:sp>
          <p:nvSpPr>
            <p:cNvPr id="3" name="Chevron 2"/>
            <p:cNvSpPr/>
            <p:nvPr/>
          </p:nvSpPr>
          <p:spPr>
            <a:xfrm>
              <a:off x="541393" y="1558628"/>
              <a:ext cx="1428225" cy="772664"/>
            </a:xfrm>
            <a:prstGeom prst="chevron">
              <a:avLst>
                <a:gd name="adj" fmla="val 44855"/>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tx1"/>
                </a:solidFill>
              </a:endParaRPr>
            </a:p>
          </p:txBody>
        </p:sp>
        <p:sp>
          <p:nvSpPr>
            <p:cNvPr id="9" name="Chevron 8"/>
            <p:cNvSpPr/>
            <p:nvPr/>
          </p:nvSpPr>
          <p:spPr>
            <a:xfrm>
              <a:off x="1761977" y="1558628"/>
              <a:ext cx="1428225" cy="772664"/>
            </a:xfrm>
            <a:prstGeom prst="chevron">
              <a:avLst>
                <a:gd name="adj" fmla="val 4485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tx1"/>
                </a:solidFill>
              </a:endParaRPr>
            </a:p>
          </p:txBody>
        </p:sp>
        <p:sp>
          <p:nvSpPr>
            <p:cNvPr id="10" name="Chevron 9"/>
            <p:cNvSpPr/>
            <p:nvPr/>
          </p:nvSpPr>
          <p:spPr>
            <a:xfrm>
              <a:off x="2982561" y="1558628"/>
              <a:ext cx="1428225" cy="772664"/>
            </a:xfrm>
            <a:prstGeom prst="chevron">
              <a:avLst>
                <a:gd name="adj" fmla="val 44855"/>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tx1"/>
                </a:solidFill>
              </a:endParaRPr>
            </a:p>
          </p:txBody>
        </p:sp>
        <p:sp>
          <p:nvSpPr>
            <p:cNvPr id="11" name="Chevron 10"/>
            <p:cNvSpPr/>
            <p:nvPr/>
          </p:nvSpPr>
          <p:spPr>
            <a:xfrm>
              <a:off x="4203145" y="1558628"/>
              <a:ext cx="1428225" cy="772664"/>
            </a:xfrm>
            <a:prstGeom prst="chevron">
              <a:avLst>
                <a:gd name="adj" fmla="val 4485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tx1"/>
                </a:solidFill>
              </a:endParaRPr>
            </a:p>
          </p:txBody>
        </p:sp>
        <p:sp>
          <p:nvSpPr>
            <p:cNvPr id="12" name="Chevron 11"/>
            <p:cNvSpPr/>
            <p:nvPr/>
          </p:nvSpPr>
          <p:spPr>
            <a:xfrm>
              <a:off x="5423729" y="1558628"/>
              <a:ext cx="1428225" cy="772664"/>
            </a:xfrm>
            <a:prstGeom prst="chevron">
              <a:avLst>
                <a:gd name="adj" fmla="val 4485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tx1"/>
                </a:solidFill>
              </a:endParaRPr>
            </a:p>
          </p:txBody>
        </p:sp>
        <p:sp>
          <p:nvSpPr>
            <p:cNvPr id="8" name="Up Arrow 7"/>
            <p:cNvSpPr/>
            <p:nvPr/>
          </p:nvSpPr>
          <p:spPr>
            <a:xfrm rot="5400000">
              <a:off x="6859530" y="937129"/>
              <a:ext cx="1552788" cy="2015662"/>
            </a:xfrm>
            <a:custGeom>
              <a:avLst/>
              <a:gdLst/>
              <a:ahLst/>
              <a:cxnLst/>
              <a:rect l="l" t="t" r="r" b="b"/>
              <a:pathLst>
                <a:path w="1552788" h="2015662">
                  <a:moveTo>
                    <a:pt x="0" y="736643"/>
                  </a:moveTo>
                  <a:lnTo>
                    <a:pt x="776394" y="0"/>
                  </a:lnTo>
                  <a:lnTo>
                    <a:pt x="1552788" y="736643"/>
                  </a:lnTo>
                  <a:lnTo>
                    <a:pt x="1164591" y="736643"/>
                  </a:lnTo>
                  <a:lnTo>
                    <a:pt x="1164591" y="2015662"/>
                  </a:lnTo>
                  <a:lnTo>
                    <a:pt x="1162556" y="2015662"/>
                  </a:lnTo>
                  <a:lnTo>
                    <a:pt x="776394" y="1669237"/>
                  </a:lnTo>
                  <a:lnTo>
                    <a:pt x="390233" y="2015662"/>
                  </a:lnTo>
                  <a:lnTo>
                    <a:pt x="388197" y="2015662"/>
                  </a:lnTo>
                  <a:lnTo>
                    <a:pt x="388197" y="73664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sp>
        <p:nvSpPr>
          <p:cNvPr id="22" name="TextBox 21"/>
          <p:cNvSpPr txBox="1"/>
          <p:nvPr/>
        </p:nvSpPr>
        <p:spPr>
          <a:xfrm>
            <a:off x="7098150" y="688064"/>
            <a:ext cx="1645422" cy="307777"/>
          </a:xfrm>
          <a:prstGeom prst="rect">
            <a:avLst/>
          </a:prstGeom>
          <a:noFill/>
        </p:spPr>
        <p:txBody>
          <a:bodyPr wrap="square" tIns="0" bIns="0" rtlCol="0" anchor="ctr">
            <a:spAutoFit/>
          </a:bodyPr>
          <a:lstStyle/>
          <a:p>
            <a:pPr algn="ctr"/>
            <a:r>
              <a:rPr lang="en-US" altLang="ko-KR" sz="2000" b="1" dirty="0">
                <a:latin typeface="Times New Roman" panose="02020603050405020304" pitchFamily="18" charset="0"/>
                <a:cs typeface="Times New Roman" panose="02020603050405020304" pitchFamily="18" charset="0"/>
              </a:rPr>
              <a:t>Employment</a:t>
            </a:r>
          </a:p>
        </p:txBody>
      </p:sp>
      <p:sp>
        <p:nvSpPr>
          <p:cNvPr id="23" name="TextBox 22"/>
          <p:cNvSpPr txBox="1"/>
          <p:nvPr/>
        </p:nvSpPr>
        <p:spPr>
          <a:xfrm>
            <a:off x="5750628" y="756331"/>
            <a:ext cx="1193240" cy="215444"/>
          </a:xfrm>
          <a:prstGeom prst="rect">
            <a:avLst/>
          </a:prstGeom>
          <a:noFill/>
        </p:spPr>
        <p:txBody>
          <a:bodyPr wrap="square" tIns="0" bIns="0" rtlCol="0" anchor="ctr">
            <a:spAutoFit/>
          </a:bodyPr>
          <a:lstStyle/>
          <a:p>
            <a:pPr algn="ctr"/>
            <a:r>
              <a:rPr lang="en-US" altLang="ko-KR" sz="1400" b="1" dirty="0">
                <a:solidFill>
                  <a:schemeClr val="bg1"/>
                </a:solidFill>
                <a:latin typeface="Times New Roman" panose="02020603050405020304" pitchFamily="18" charset="0"/>
                <a:cs typeface="Times New Roman" panose="02020603050405020304" pitchFamily="18" charset="0"/>
              </a:rPr>
              <a:t>Education</a:t>
            </a:r>
          </a:p>
        </p:txBody>
      </p:sp>
      <p:sp>
        <p:nvSpPr>
          <p:cNvPr id="24" name="TextBox 23"/>
          <p:cNvSpPr txBox="1"/>
          <p:nvPr/>
        </p:nvSpPr>
        <p:spPr>
          <a:xfrm>
            <a:off x="4514749" y="767017"/>
            <a:ext cx="1012018" cy="430887"/>
          </a:xfrm>
          <a:prstGeom prst="rect">
            <a:avLst/>
          </a:prstGeom>
          <a:noFill/>
        </p:spPr>
        <p:txBody>
          <a:bodyPr wrap="square" tIns="0" bIns="0" rtlCol="0" anchor="ctr">
            <a:spAutoFit/>
          </a:bodyPr>
          <a:lstStyle/>
          <a:p>
            <a:pPr algn="ctr"/>
            <a:r>
              <a:rPr lang="en-IN"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Water</a:t>
            </a:r>
            <a:endParaRPr lang="en-IN"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endParaRPr lang="en-US" altLang="ko-KR" sz="1400" b="1" dirty="0">
              <a:solidFill>
                <a:schemeClr val="bg1"/>
              </a:solidFill>
              <a:cs typeface="Arial" pitchFamily="34" charset="0"/>
            </a:endParaRPr>
          </a:p>
        </p:txBody>
      </p:sp>
      <p:sp>
        <p:nvSpPr>
          <p:cNvPr id="25" name="TextBox 24"/>
          <p:cNvSpPr txBox="1"/>
          <p:nvPr/>
        </p:nvSpPr>
        <p:spPr>
          <a:xfrm>
            <a:off x="3342190" y="764743"/>
            <a:ext cx="1140780" cy="461665"/>
          </a:xfrm>
          <a:prstGeom prst="rect">
            <a:avLst/>
          </a:prstGeom>
          <a:noFill/>
        </p:spPr>
        <p:txBody>
          <a:bodyPr wrap="square" tIns="0" bIns="0" rtlCol="0" anchor="ctr">
            <a:spAutoFit/>
          </a:bodyPr>
          <a:lstStyle/>
          <a:p>
            <a:pPr algn="ctr"/>
            <a:r>
              <a:rPr lang="en-IN"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Health Care</a:t>
            </a:r>
            <a:endParaRPr lang="en-IN"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endParaRPr lang="en-US" altLang="ko-KR" sz="1600" b="1" dirty="0">
              <a:solidFill>
                <a:schemeClr val="accent4"/>
              </a:solidFill>
              <a:cs typeface="Arial" pitchFamily="34" charset="0"/>
            </a:endParaRPr>
          </a:p>
        </p:txBody>
      </p:sp>
      <p:sp>
        <p:nvSpPr>
          <p:cNvPr id="26" name="TextBox 25"/>
          <p:cNvSpPr txBox="1"/>
          <p:nvPr/>
        </p:nvSpPr>
        <p:spPr>
          <a:xfrm>
            <a:off x="2058557" y="633414"/>
            <a:ext cx="1267123" cy="646331"/>
          </a:xfrm>
          <a:prstGeom prst="rect">
            <a:avLst/>
          </a:prstGeom>
          <a:noFill/>
        </p:spPr>
        <p:txBody>
          <a:bodyPr wrap="square" tIns="0" bIns="0" rtlCol="0" anchor="ctr">
            <a:spAutoFit/>
          </a:bodyPr>
          <a:lstStyle/>
          <a:p>
            <a:pPr algn="ctr"/>
            <a:r>
              <a:rPr lang="en-IN"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Shelter and </a:t>
            </a:r>
          </a:p>
          <a:p>
            <a:pPr algn="ctr"/>
            <a:r>
              <a:rPr lang="en-IN"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Housing</a:t>
            </a:r>
            <a:endParaRPr lang="en-IN"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endParaRPr lang="en-US" altLang="ko-KR" sz="1400" b="1" dirty="0">
              <a:solidFill>
                <a:schemeClr val="bg1"/>
              </a:solidFill>
              <a:cs typeface="Arial" pitchFamily="34" charset="0"/>
            </a:endParaRPr>
          </a:p>
        </p:txBody>
      </p:sp>
      <p:sp>
        <p:nvSpPr>
          <p:cNvPr id="27" name="TextBox 26"/>
          <p:cNvSpPr txBox="1"/>
          <p:nvPr/>
        </p:nvSpPr>
        <p:spPr>
          <a:xfrm>
            <a:off x="796522" y="776743"/>
            <a:ext cx="1208671" cy="215444"/>
          </a:xfrm>
          <a:prstGeom prst="rect">
            <a:avLst/>
          </a:prstGeom>
          <a:noFill/>
        </p:spPr>
        <p:txBody>
          <a:bodyPr wrap="square" tIns="0" bIns="0" rtlCol="0" anchor="ctr">
            <a:spAutoFit/>
          </a:bodyPr>
          <a:lstStyle/>
          <a:p>
            <a:pPr algn="ctr"/>
            <a:r>
              <a:rPr lang="en-IN" sz="1400" dirty="0">
                <a:solidFill>
                  <a:schemeClr val="bg1"/>
                </a:solidFill>
                <a:effectLst/>
                <a:latin typeface="Times New Roman" panose="02020603050405020304" pitchFamily="18" charset="0"/>
                <a:ea typeface="Calibri" panose="020F0502020204030204" pitchFamily="34" charset="0"/>
              </a:rPr>
              <a:t>Food</a:t>
            </a:r>
            <a:endParaRPr lang="en-US" altLang="ko-KR" sz="1400" b="1" dirty="0">
              <a:solidFill>
                <a:schemeClr val="bg1"/>
              </a:solidFill>
              <a:cs typeface="Arial" pitchFamily="34" charset="0"/>
            </a:endParaRPr>
          </a:p>
        </p:txBody>
      </p:sp>
      <p:pic>
        <p:nvPicPr>
          <p:cNvPr id="34" name="Picture 33">
            <a:extLst>
              <a:ext uri="{FF2B5EF4-FFF2-40B4-BE49-F238E27FC236}">
                <a16:creationId xmlns:a16="http://schemas.microsoft.com/office/drawing/2014/main" id="{F2FFF82D-58C5-46BC-BF6E-E2A80965A18C}"/>
              </a:ext>
            </a:extLst>
          </p:cNvPr>
          <p:cNvPicPr/>
          <p:nvPr/>
        </p:nvPicPr>
        <p:blipFill>
          <a:blip r:embed="rId2"/>
          <a:stretch>
            <a:fillRect/>
          </a:stretch>
        </p:blipFill>
        <p:spPr>
          <a:xfrm>
            <a:off x="-9345" y="1758513"/>
            <a:ext cx="9144000" cy="3384987"/>
          </a:xfrm>
          <a:prstGeom prst="rect">
            <a:avLst/>
          </a:prstGeom>
        </p:spPr>
      </p:pic>
    </p:spTree>
    <p:extLst>
      <p:ext uri="{BB962C8B-B14F-4D97-AF65-F5344CB8AC3E}">
        <p14:creationId xmlns:p14="http://schemas.microsoft.com/office/powerpoint/2010/main" val="291066598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71441" y="3563924"/>
            <a:ext cx="1540338" cy="1141855"/>
            <a:chOff x="247435" y="2414619"/>
            <a:chExt cx="3149101" cy="2293969"/>
          </a:xfrm>
        </p:grpSpPr>
        <p:sp>
          <p:nvSpPr>
            <p:cNvPr id="13" name="Rectangle 12"/>
            <p:cNvSpPr/>
            <p:nvPr/>
          </p:nvSpPr>
          <p:spPr>
            <a:xfrm rot="2700000" flipH="1">
              <a:off x="1034951" y="1627103"/>
              <a:ext cx="1574070" cy="3149101"/>
            </a:xfrm>
            <a:custGeom>
              <a:avLst/>
              <a:gdLst/>
              <a:ahLst/>
              <a:cxnLst/>
              <a:rect l="l" t="t" r="r" b="b"/>
              <a:pathLst>
                <a:path w="1574070" h="3149101">
                  <a:moveTo>
                    <a:pt x="1396232" y="177838"/>
                  </a:moveTo>
                  <a:cubicBezTo>
                    <a:pt x="1732682" y="514288"/>
                    <a:pt x="1732682" y="1059782"/>
                    <a:pt x="1396232" y="1396232"/>
                  </a:cubicBezTo>
                  <a:cubicBezTo>
                    <a:pt x="1059782" y="1732681"/>
                    <a:pt x="514289" y="1732681"/>
                    <a:pt x="177839" y="1396232"/>
                  </a:cubicBezTo>
                  <a:cubicBezTo>
                    <a:pt x="-158611" y="1059782"/>
                    <a:pt x="-158611" y="514288"/>
                    <a:pt x="177839" y="177838"/>
                  </a:cubicBezTo>
                  <a:cubicBezTo>
                    <a:pt x="514289" y="-158611"/>
                    <a:pt x="1059782" y="-158611"/>
                    <a:pt x="1396232" y="177838"/>
                  </a:cubicBezTo>
                  <a:close/>
                  <a:moveTo>
                    <a:pt x="1574070" y="0"/>
                  </a:moveTo>
                  <a:cubicBezTo>
                    <a:pt x="1139403" y="-434668"/>
                    <a:pt x="434668" y="-434668"/>
                    <a:pt x="0" y="0"/>
                  </a:cubicBezTo>
                  <a:cubicBezTo>
                    <a:pt x="-434668" y="434667"/>
                    <a:pt x="-434668" y="1139403"/>
                    <a:pt x="0" y="1574070"/>
                  </a:cubicBezTo>
                  <a:cubicBezTo>
                    <a:pt x="149565" y="1723636"/>
                    <a:pt x="331107" y="1821737"/>
                    <a:pt x="522925" y="1867116"/>
                  </a:cubicBezTo>
                  <a:lnTo>
                    <a:pt x="522925" y="3149101"/>
                  </a:lnTo>
                  <a:lnTo>
                    <a:pt x="1051145" y="3149101"/>
                  </a:lnTo>
                  <a:lnTo>
                    <a:pt x="1051145" y="1867115"/>
                  </a:lnTo>
                  <a:cubicBezTo>
                    <a:pt x="1242964" y="1821737"/>
                    <a:pt x="1424505" y="1723636"/>
                    <a:pt x="1574070" y="1574070"/>
                  </a:cubicBezTo>
                  <a:cubicBezTo>
                    <a:pt x="2008738" y="1139403"/>
                    <a:pt x="2008738" y="434667"/>
                    <a:pt x="157407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4" name="Round Same Side Corner Rectangle 13"/>
            <p:cNvSpPr/>
            <p:nvPr/>
          </p:nvSpPr>
          <p:spPr>
            <a:xfrm rot="13500000" flipH="1">
              <a:off x="299369" y="4293587"/>
              <a:ext cx="528162" cy="301840"/>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pic>
        <p:nvPicPr>
          <p:cNvPr id="13315" name="Picture 3" descr="D:\KBM-정애\014-Fullppt\PNG이미지\지구본.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9139" y="3297998"/>
            <a:ext cx="763281" cy="764780"/>
          </a:xfrm>
          <a:prstGeom prst="rect">
            <a:avLst/>
          </a:prstGeom>
          <a:noFill/>
          <a:extLst>
            <a:ext uri="{909E8E84-426E-40DD-AFC4-6F175D3DCCD1}">
              <a14:hiddenFill xmlns:a14="http://schemas.microsoft.com/office/drawing/2010/main">
                <a:solidFill>
                  <a:srgbClr val="FFFFFF"/>
                </a:solidFill>
              </a14:hiddenFill>
            </a:ext>
          </a:extLst>
        </p:spPr>
      </p:pic>
      <p:sp>
        <p:nvSpPr>
          <p:cNvPr id="19" name="Oval 18"/>
          <p:cNvSpPr/>
          <p:nvPr/>
        </p:nvSpPr>
        <p:spPr>
          <a:xfrm>
            <a:off x="27304" y="1032821"/>
            <a:ext cx="656698" cy="666496"/>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20" name="Oval 19"/>
          <p:cNvSpPr/>
          <p:nvPr/>
        </p:nvSpPr>
        <p:spPr>
          <a:xfrm>
            <a:off x="1755145" y="3259959"/>
            <a:ext cx="656698" cy="656698"/>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21" name="Oval 20"/>
          <p:cNvSpPr/>
          <p:nvPr/>
        </p:nvSpPr>
        <p:spPr>
          <a:xfrm>
            <a:off x="11307" y="2028586"/>
            <a:ext cx="656698" cy="656698"/>
          </a:xfrm>
          <a:prstGeom prst="ellipse">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nvGrpSpPr>
          <p:cNvPr id="38" name="Group 37"/>
          <p:cNvGrpSpPr/>
          <p:nvPr/>
        </p:nvGrpSpPr>
        <p:grpSpPr>
          <a:xfrm>
            <a:off x="2627784" y="13767"/>
            <a:ext cx="4896096" cy="564757"/>
            <a:chOff x="7164288" y="856926"/>
            <a:chExt cx="1439711" cy="564757"/>
          </a:xfrm>
        </p:grpSpPr>
        <p:sp>
          <p:nvSpPr>
            <p:cNvPr id="39" name="TextBox 38"/>
            <p:cNvSpPr txBox="1"/>
            <p:nvPr/>
          </p:nvSpPr>
          <p:spPr>
            <a:xfrm>
              <a:off x="7164288" y="856926"/>
              <a:ext cx="1439711"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sp>
          <p:nvSpPr>
            <p:cNvPr id="40" name="TextBox 39"/>
            <p:cNvSpPr txBox="1"/>
            <p:nvPr/>
          </p:nvSpPr>
          <p:spPr>
            <a:xfrm>
              <a:off x="7164288" y="1144684"/>
              <a:ext cx="1439711" cy="276999"/>
            </a:xfrm>
            <a:prstGeom prst="rect">
              <a:avLst/>
            </a:prstGeom>
            <a:noFill/>
          </p:spPr>
          <p:txBody>
            <a:bodyPr wrap="square" rtlCol="0">
              <a:spAutoFit/>
            </a:bodyPr>
            <a:lstStyle/>
            <a:p>
              <a:endParaRPr lang="en-US" altLang="ko-KR" sz="1200" dirty="0">
                <a:solidFill>
                  <a:schemeClr val="tx1">
                    <a:lumMod val="75000"/>
                    <a:lumOff val="25000"/>
                  </a:schemeClr>
                </a:solidFill>
                <a:cs typeface="Arial" pitchFamily="34" charset="0"/>
              </a:endParaRPr>
            </a:p>
          </p:txBody>
        </p:sp>
      </p:grpSp>
      <p:grpSp>
        <p:nvGrpSpPr>
          <p:cNvPr id="44" name="Group 43"/>
          <p:cNvGrpSpPr/>
          <p:nvPr/>
        </p:nvGrpSpPr>
        <p:grpSpPr>
          <a:xfrm>
            <a:off x="671949" y="980187"/>
            <a:ext cx="8441374" cy="1303434"/>
            <a:chOff x="6397639" y="815955"/>
            <a:chExt cx="2482210" cy="1303434"/>
          </a:xfrm>
        </p:grpSpPr>
        <p:sp>
          <p:nvSpPr>
            <p:cNvPr id="45" name="TextBox 44"/>
            <p:cNvSpPr txBox="1"/>
            <p:nvPr/>
          </p:nvSpPr>
          <p:spPr>
            <a:xfrm>
              <a:off x="7164288" y="856926"/>
              <a:ext cx="1439711"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sp>
          <p:nvSpPr>
            <p:cNvPr id="46" name="TextBox 45"/>
            <p:cNvSpPr txBox="1"/>
            <p:nvPr/>
          </p:nvSpPr>
          <p:spPr>
            <a:xfrm>
              <a:off x="6397639" y="815955"/>
              <a:ext cx="2482210" cy="1303434"/>
            </a:xfrm>
            <a:prstGeom prst="rect">
              <a:avLst/>
            </a:prstGeom>
            <a:noFill/>
          </p:spPr>
          <p:txBody>
            <a:bodyPr wrap="square" rtlCol="0">
              <a:spAutoFit/>
            </a:bodyPr>
            <a:lstStyle/>
            <a:p>
              <a:pPr algn="just">
                <a:lnSpc>
                  <a:spcPct val="107000"/>
                </a:lnSpc>
                <a:spcAft>
                  <a:spcPts val="800"/>
                </a:spcAft>
              </a:pPr>
              <a:r>
                <a:rPr lang="en-IN" sz="12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Food</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Many people are facing many issues, they are not able to eat the food a single time a day. Even for that one meal they are working      hard and depending on other people to help them. On an average a person needs a minimum amount of 1200 calories per day to           healthy and fit.</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gn="just"/>
              <a:endParaRPr lang="en-US" altLang="ko-KR" sz="1400" dirty="0">
                <a:solidFill>
                  <a:schemeClr val="tx1">
                    <a:lumMod val="75000"/>
                    <a:lumOff val="25000"/>
                  </a:schemeClr>
                </a:solidFill>
                <a:cs typeface="Arial" pitchFamily="34" charset="0"/>
              </a:endParaRPr>
            </a:p>
          </p:txBody>
        </p:sp>
      </p:grpSp>
      <p:grpSp>
        <p:nvGrpSpPr>
          <p:cNvPr id="47" name="Group 46"/>
          <p:cNvGrpSpPr/>
          <p:nvPr/>
        </p:nvGrpSpPr>
        <p:grpSpPr>
          <a:xfrm>
            <a:off x="684001" y="2068101"/>
            <a:ext cx="8640527" cy="892918"/>
            <a:chOff x="7164288" y="856926"/>
            <a:chExt cx="1778502" cy="892918"/>
          </a:xfrm>
        </p:grpSpPr>
        <p:sp>
          <p:nvSpPr>
            <p:cNvPr id="48" name="TextBox 47"/>
            <p:cNvSpPr txBox="1"/>
            <p:nvPr/>
          </p:nvSpPr>
          <p:spPr>
            <a:xfrm>
              <a:off x="7164288" y="856926"/>
              <a:ext cx="1778502" cy="492443"/>
            </a:xfrm>
            <a:prstGeom prst="rect">
              <a:avLst/>
            </a:prstGeom>
            <a:noFill/>
          </p:spPr>
          <p:txBody>
            <a:bodyPr wrap="square" rtlCol="0">
              <a:spAutoFit/>
            </a:bodyPr>
            <a:lstStyle/>
            <a:p>
              <a:r>
                <a:rPr lang="en-IN" sz="1400" dirty="0">
                  <a:solidFill>
                    <a:srgbClr val="FFC000"/>
                  </a:solidFill>
                  <a:effectLst/>
                  <a:latin typeface="Times New Roman" panose="02020603050405020304" pitchFamily="18" charset="0"/>
                  <a:ea typeface="Calibri" panose="020F0502020204030204" pitchFamily="34" charset="0"/>
                  <a:cs typeface="Times New Roman" panose="02020603050405020304" pitchFamily="18" charset="0"/>
                </a:rPr>
                <a:t>Shelter and Housing</a:t>
              </a:r>
              <a:endParaRPr lang="en-IN" sz="140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ko-KR" altLang="en-US" sz="1200" dirty="0">
                <a:solidFill>
                  <a:schemeClr val="tx1">
                    <a:lumMod val="75000"/>
                    <a:lumOff val="25000"/>
                  </a:schemeClr>
                </a:solidFill>
                <a:cs typeface="Arial" pitchFamily="34" charset="0"/>
              </a:endParaRPr>
            </a:p>
          </p:txBody>
        </p:sp>
        <p:sp>
          <p:nvSpPr>
            <p:cNvPr id="49" name="TextBox 48"/>
            <p:cNvSpPr txBox="1"/>
            <p:nvPr/>
          </p:nvSpPr>
          <p:spPr>
            <a:xfrm>
              <a:off x="7164288" y="1103513"/>
              <a:ext cx="1439711" cy="646331"/>
            </a:xfrm>
            <a:prstGeom prst="rect">
              <a:avLst/>
            </a:prstGeom>
            <a:noFill/>
          </p:spPr>
          <p:txBody>
            <a:bodyPr wrap="square" rtlCol="0">
              <a:spAutoFit/>
            </a:bodyPr>
            <a:lstStyle/>
            <a:p>
              <a:r>
                <a:rPr lang="en-IN" sz="1200" dirty="0">
                  <a:effectLst/>
                  <a:latin typeface="Times New Roman" panose="02020603050405020304" pitchFamily="18" charset="0"/>
                  <a:ea typeface="Calibri" panose="020F0502020204030204" pitchFamily="34" charset="0"/>
                  <a:cs typeface="Times New Roman" panose="02020603050405020304" pitchFamily="18" charset="0"/>
                </a:rPr>
                <a:t>In India many of the poor people don’t have proper houses to live and they need to travel or a long distance for proper drinking water.</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altLang="ko-KR" sz="1200" dirty="0">
                <a:solidFill>
                  <a:schemeClr val="tx1">
                    <a:lumMod val="75000"/>
                    <a:lumOff val="25000"/>
                  </a:schemeClr>
                </a:solidFill>
                <a:cs typeface="Arial" pitchFamily="34" charset="0"/>
              </a:endParaRPr>
            </a:p>
          </p:txBody>
        </p:sp>
      </p:grpSp>
      <p:sp>
        <p:nvSpPr>
          <p:cNvPr id="51" name="TextBox 50"/>
          <p:cNvSpPr txBox="1"/>
          <p:nvPr/>
        </p:nvSpPr>
        <p:spPr>
          <a:xfrm>
            <a:off x="123727" y="1163583"/>
            <a:ext cx="470598" cy="307777"/>
          </a:xfrm>
          <a:prstGeom prst="rect">
            <a:avLst/>
          </a:prstGeom>
          <a:noFill/>
        </p:spPr>
        <p:txBody>
          <a:bodyPr wrap="square" tIns="0" bIns="0" rtlCol="0" anchor="ctr">
            <a:spAutoFit/>
          </a:bodyPr>
          <a:lstStyle/>
          <a:p>
            <a:r>
              <a:rPr lang="en-US" altLang="ko-KR" sz="2000" b="1" dirty="0">
                <a:solidFill>
                  <a:schemeClr val="bg1"/>
                </a:solidFill>
                <a:cs typeface="Arial" pitchFamily="34" charset="0"/>
              </a:rPr>
              <a:t>01</a:t>
            </a:r>
          </a:p>
        </p:txBody>
      </p:sp>
      <p:sp>
        <p:nvSpPr>
          <p:cNvPr id="52" name="TextBox 51"/>
          <p:cNvSpPr txBox="1"/>
          <p:nvPr/>
        </p:nvSpPr>
        <p:spPr>
          <a:xfrm>
            <a:off x="100295" y="2171193"/>
            <a:ext cx="470598" cy="307777"/>
          </a:xfrm>
          <a:prstGeom prst="rect">
            <a:avLst/>
          </a:prstGeom>
          <a:noFill/>
        </p:spPr>
        <p:txBody>
          <a:bodyPr wrap="square" tIns="0" bIns="0" rtlCol="0" anchor="ctr">
            <a:spAutoFit/>
          </a:bodyPr>
          <a:lstStyle/>
          <a:p>
            <a:r>
              <a:rPr lang="en-US" altLang="ko-KR" sz="2000" b="1" dirty="0">
                <a:solidFill>
                  <a:schemeClr val="bg1"/>
                </a:solidFill>
                <a:cs typeface="Arial" pitchFamily="34" charset="0"/>
              </a:rPr>
              <a:t>02</a:t>
            </a:r>
          </a:p>
        </p:txBody>
      </p:sp>
      <p:sp>
        <p:nvSpPr>
          <p:cNvPr id="53" name="TextBox 52"/>
          <p:cNvSpPr txBox="1"/>
          <p:nvPr/>
        </p:nvSpPr>
        <p:spPr>
          <a:xfrm>
            <a:off x="1848195" y="3434419"/>
            <a:ext cx="470598" cy="307777"/>
          </a:xfrm>
          <a:prstGeom prst="rect">
            <a:avLst/>
          </a:prstGeom>
          <a:noFill/>
        </p:spPr>
        <p:txBody>
          <a:bodyPr wrap="square" tIns="0" bIns="0" rtlCol="0" anchor="ctr">
            <a:spAutoFit/>
          </a:bodyPr>
          <a:lstStyle/>
          <a:p>
            <a:r>
              <a:rPr lang="en-US" altLang="ko-KR" sz="2000" b="1" dirty="0">
                <a:solidFill>
                  <a:schemeClr val="bg1"/>
                </a:solidFill>
                <a:cs typeface="Arial" pitchFamily="34" charset="0"/>
              </a:rPr>
              <a:t>03</a:t>
            </a:r>
          </a:p>
        </p:txBody>
      </p:sp>
      <p:sp>
        <p:nvSpPr>
          <p:cNvPr id="28" name="TextBox 27">
            <a:extLst>
              <a:ext uri="{FF2B5EF4-FFF2-40B4-BE49-F238E27FC236}">
                <a16:creationId xmlns:a16="http://schemas.microsoft.com/office/drawing/2014/main" id="{1F0DC8E4-B2E1-4BE2-AD53-C993D9A7C10B}"/>
              </a:ext>
            </a:extLst>
          </p:cNvPr>
          <p:cNvSpPr txBox="1"/>
          <p:nvPr/>
        </p:nvSpPr>
        <p:spPr>
          <a:xfrm>
            <a:off x="0" y="-11310"/>
            <a:ext cx="8175226" cy="810991"/>
          </a:xfrm>
          <a:prstGeom prst="rect">
            <a:avLst/>
          </a:prstGeom>
          <a:noFill/>
        </p:spPr>
        <p:txBody>
          <a:bodyPr wrap="square">
            <a:spAutoFit/>
          </a:bodyPr>
          <a:lstStyle/>
          <a:p>
            <a:pPr algn="just">
              <a:lnSpc>
                <a:spcPct val="107000"/>
              </a:lnSpc>
              <a:spcAft>
                <a:spcPts val="800"/>
              </a:spcAft>
            </a:pPr>
            <a:r>
              <a:rPr lang="en-IN" sz="14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rPr>
              <a:t>Basic needs for people in poverty line</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Poverty is the lack of basic human needs. Such as clean drinking water, nutritious food, clothes, shelter, health care an education .many of the people don’t have the inability to afford them.</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31" name="Group 30">
            <a:extLst>
              <a:ext uri="{FF2B5EF4-FFF2-40B4-BE49-F238E27FC236}">
                <a16:creationId xmlns:a16="http://schemas.microsoft.com/office/drawing/2014/main" id="{18A95EF4-560E-4471-A815-051E80F1871C}"/>
              </a:ext>
            </a:extLst>
          </p:cNvPr>
          <p:cNvGrpSpPr/>
          <p:nvPr/>
        </p:nvGrpSpPr>
        <p:grpSpPr>
          <a:xfrm>
            <a:off x="2482570" y="3184007"/>
            <a:ext cx="5014122" cy="641553"/>
            <a:chOff x="7129582" y="738959"/>
            <a:chExt cx="1474417" cy="641553"/>
          </a:xfrm>
        </p:grpSpPr>
        <p:sp>
          <p:nvSpPr>
            <p:cNvPr id="32" name="TextBox 31">
              <a:extLst>
                <a:ext uri="{FF2B5EF4-FFF2-40B4-BE49-F238E27FC236}">
                  <a16:creationId xmlns:a16="http://schemas.microsoft.com/office/drawing/2014/main" id="{985757EB-1EFC-44F0-8076-C30EBD152741}"/>
                </a:ext>
              </a:extLst>
            </p:cNvPr>
            <p:cNvSpPr txBox="1"/>
            <p:nvPr/>
          </p:nvSpPr>
          <p:spPr>
            <a:xfrm>
              <a:off x="7129582" y="738959"/>
              <a:ext cx="1439711" cy="523220"/>
            </a:xfrm>
            <a:prstGeom prst="rect">
              <a:avLst/>
            </a:prstGeom>
            <a:noFill/>
          </p:spPr>
          <p:txBody>
            <a:bodyPr wrap="square" rtlCol="0">
              <a:spAutoFit/>
            </a:bodyPr>
            <a:lstStyle/>
            <a:p>
              <a:r>
                <a:rPr lang="en-IN" sz="1600" dirty="0">
                  <a:solidFill>
                    <a:schemeClr val="accent4"/>
                  </a:solidFill>
                  <a:effectLst/>
                  <a:latin typeface="Times New Roman" panose="02020603050405020304" pitchFamily="18" charset="0"/>
                  <a:ea typeface="Calibri" panose="020F0502020204030204" pitchFamily="34" charset="0"/>
                  <a:cs typeface="Times New Roman" panose="02020603050405020304" pitchFamily="18" charset="0"/>
                </a:rPr>
                <a:t>Health Care</a:t>
              </a:r>
              <a:endParaRPr lang="en-IN" sz="16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endParaRPr lang="ko-KR" altLang="en-US" sz="1200" dirty="0">
                <a:solidFill>
                  <a:schemeClr val="accent4"/>
                </a:solidFill>
                <a:cs typeface="Arial" pitchFamily="34" charset="0"/>
              </a:endParaRPr>
            </a:p>
          </p:txBody>
        </p:sp>
        <p:sp>
          <p:nvSpPr>
            <p:cNvPr id="33" name="TextBox 32">
              <a:extLst>
                <a:ext uri="{FF2B5EF4-FFF2-40B4-BE49-F238E27FC236}">
                  <a16:creationId xmlns:a16="http://schemas.microsoft.com/office/drawing/2014/main" id="{E4F7A408-8E8D-459E-8438-2E5DCF65A98D}"/>
                </a:ext>
              </a:extLst>
            </p:cNvPr>
            <p:cNvSpPr txBox="1"/>
            <p:nvPr/>
          </p:nvSpPr>
          <p:spPr>
            <a:xfrm>
              <a:off x="7164288" y="1103513"/>
              <a:ext cx="1439711" cy="276999"/>
            </a:xfrm>
            <a:prstGeom prst="rect">
              <a:avLst/>
            </a:prstGeom>
            <a:noFill/>
          </p:spPr>
          <p:txBody>
            <a:bodyPr wrap="square" rtlCol="0">
              <a:spAutoFit/>
            </a:bodyPr>
            <a:lstStyle/>
            <a:p>
              <a:endParaRPr lang="en-US" altLang="ko-KR" sz="1200" dirty="0">
                <a:solidFill>
                  <a:schemeClr val="tx1">
                    <a:lumMod val="75000"/>
                    <a:lumOff val="25000"/>
                  </a:schemeClr>
                </a:solidFill>
                <a:cs typeface="Arial" pitchFamily="34" charset="0"/>
              </a:endParaRPr>
            </a:p>
          </p:txBody>
        </p:sp>
      </p:grpSp>
      <p:sp>
        <p:nvSpPr>
          <p:cNvPr id="35" name="TextBox 34">
            <a:extLst>
              <a:ext uri="{FF2B5EF4-FFF2-40B4-BE49-F238E27FC236}">
                <a16:creationId xmlns:a16="http://schemas.microsoft.com/office/drawing/2014/main" id="{1A7677C5-8284-4EAA-A4E7-669BF102575E}"/>
              </a:ext>
            </a:extLst>
          </p:cNvPr>
          <p:cNvSpPr txBox="1"/>
          <p:nvPr/>
        </p:nvSpPr>
        <p:spPr>
          <a:xfrm>
            <a:off x="2418094" y="3487807"/>
            <a:ext cx="6324008" cy="675506"/>
          </a:xfrm>
          <a:prstGeom prst="rect">
            <a:avLst/>
          </a:prstGeom>
          <a:noFill/>
        </p:spPr>
        <p:txBody>
          <a:bodyPr wrap="square">
            <a:spAutoFit/>
          </a:bodyPr>
          <a:lstStyle/>
          <a:p>
            <a:pP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And even people are not able to afford for the hospitals. Health services are decreased day by day. If any health issue poor people are also forced to go to the private hospitals which are very difficult to afford by them.</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9341108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71441" y="3563924"/>
            <a:ext cx="1540338" cy="1141855"/>
            <a:chOff x="247435" y="2414619"/>
            <a:chExt cx="3149101" cy="2293969"/>
          </a:xfrm>
        </p:grpSpPr>
        <p:sp>
          <p:nvSpPr>
            <p:cNvPr id="13" name="Rectangle 12"/>
            <p:cNvSpPr/>
            <p:nvPr/>
          </p:nvSpPr>
          <p:spPr>
            <a:xfrm rot="2700000" flipH="1">
              <a:off x="1034951" y="1627103"/>
              <a:ext cx="1574070" cy="3149101"/>
            </a:xfrm>
            <a:custGeom>
              <a:avLst/>
              <a:gdLst/>
              <a:ahLst/>
              <a:cxnLst/>
              <a:rect l="l" t="t" r="r" b="b"/>
              <a:pathLst>
                <a:path w="1574070" h="3149101">
                  <a:moveTo>
                    <a:pt x="1396232" y="177838"/>
                  </a:moveTo>
                  <a:cubicBezTo>
                    <a:pt x="1732682" y="514288"/>
                    <a:pt x="1732682" y="1059782"/>
                    <a:pt x="1396232" y="1396232"/>
                  </a:cubicBezTo>
                  <a:cubicBezTo>
                    <a:pt x="1059782" y="1732681"/>
                    <a:pt x="514289" y="1732681"/>
                    <a:pt x="177839" y="1396232"/>
                  </a:cubicBezTo>
                  <a:cubicBezTo>
                    <a:pt x="-158611" y="1059782"/>
                    <a:pt x="-158611" y="514288"/>
                    <a:pt x="177839" y="177838"/>
                  </a:cubicBezTo>
                  <a:cubicBezTo>
                    <a:pt x="514289" y="-158611"/>
                    <a:pt x="1059782" y="-158611"/>
                    <a:pt x="1396232" y="177838"/>
                  </a:cubicBezTo>
                  <a:close/>
                  <a:moveTo>
                    <a:pt x="1574070" y="0"/>
                  </a:moveTo>
                  <a:cubicBezTo>
                    <a:pt x="1139403" y="-434668"/>
                    <a:pt x="434668" y="-434668"/>
                    <a:pt x="0" y="0"/>
                  </a:cubicBezTo>
                  <a:cubicBezTo>
                    <a:pt x="-434668" y="434667"/>
                    <a:pt x="-434668" y="1139403"/>
                    <a:pt x="0" y="1574070"/>
                  </a:cubicBezTo>
                  <a:cubicBezTo>
                    <a:pt x="149565" y="1723636"/>
                    <a:pt x="331107" y="1821737"/>
                    <a:pt x="522925" y="1867116"/>
                  </a:cubicBezTo>
                  <a:lnTo>
                    <a:pt x="522925" y="3149101"/>
                  </a:lnTo>
                  <a:lnTo>
                    <a:pt x="1051145" y="3149101"/>
                  </a:lnTo>
                  <a:lnTo>
                    <a:pt x="1051145" y="1867115"/>
                  </a:lnTo>
                  <a:cubicBezTo>
                    <a:pt x="1242964" y="1821737"/>
                    <a:pt x="1424505" y="1723636"/>
                    <a:pt x="1574070" y="1574070"/>
                  </a:cubicBezTo>
                  <a:cubicBezTo>
                    <a:pt x="2008738" y="1139403"/>
                    <a:pt x="2008738" y="434667"/>
                    <a:pt x="157407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4" name="Round Same Side Corner Rectangle 13"/>
            <p:cNvSpPr/>
            <p:nvPr/>
          </p:nvSpPr>
          <p:spPr>
            <a:xfrm rot="13500000" flipH="1">
              <a:off x="299369" y="4293587"/>
              <a:ext cx="528162" cy="301840"/>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pic>
        <p:nvPicPr>
          <p:cNvPr id="13315" name="Picture 3" descr="D:\KBM-정애\014-Fullppt\PNG이미지\지구본.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9139" y="3297998"/>
            <a:ext cx="763281" cy="764780"/>
          </a:xfrm>
          <a:prstGeom prst="rect">
            <a:avLst/>
          </a:prstGeom>
          <a:noFill/>
          <a:extLst>
            <a:ext uri="{909E8E84-426E-40DD-AFC4-6F175D3DCCD1}">
              <a14:hiddenFill xmlns:a14="http://schemas.microsoft.com/office/drawing/2010/main">
                <a:solidFill>
                  <a:srgbClr val="FFFFFF"/>
                </a:solidFill>
              </a14:hiddenFill>
            </a:ext>
          </a:extLst>
        </p:spPr>
      </p:pic>
      <p:sp>
        <p:nvSpPr>
          <p:cNvPr id="19" name="Oval 18"/>
          <p:cNvSpPr/>
          <p:nvPr/>
        </p:nvSpPr>
        <p:spPr>
          <a:xfrm>
            <a:off x="27304" y="1032821"/>
            <a:ext cx="656698" cy="666496"/>
          </a:xfrm>
          <a:prstGeom prst="ellipse">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20" name="Oval 19"/>
          <p:cNvSpPr/>
          <p:nvPr/>
        </p:nvSpPr>
        <p:spPr>
          <a:xfrm>
            <a:off x="1339672" y="2405465"/>
            <a:ext cx="656698" cy="656698"/>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nvGrpSpPr>
          <p:cNvPr id="38" name="Group 37"/>
          <p:cNvGrpSpPr/>
          <p:nvPr/>
        </p:nvGrpSpPr>
        <p:grpSpPr>
          <a:xfrm>
            <a:off x="1733239" y="-23005"/>
            <a:ext cx="4896096" cy="564757"/>
            <a:chOff x="7164288" y="856926"/>
            <a:chExt cx="1439711" cy="564757"/>
          </a:xfrm>
        </p:grpSpPr>
        <p:sp>
          <p:nvSpPr>
            <p:cNvPr id="39" name="TextBox 38"/>
            <p:cNvSpPr txBox="1"/>
            <p:nvPr/>
          </p:nvSpPr>
          <p:spPr>
            <a:xfrm>
              <a:off x="7164288" y="856926"/>
              <a:ext cx="1439711"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sp>
          <p:nvSpPr>
            <p:cNvPr id="40" name="TextBox 39"/>
            <p:cNvSpPr txBox="1"/>
            <p:nvPr/>
          </p:nvSpPr>
          <p:spPr>
            <a:xfrm>
              <a:off x="7164288" y="1144684"/>
              <a:ext cx="1439711" cy="276999"/>
            </a:xfrm>
            <a:prstGeom prst="rect">
              <a:avLst/>
            </a:prstGeom>
            <a:noFill/>
          </p:spPr>
          <p:txBody>
            <a:bodyPr wrap="square" rtlCol="0">
              <a:spAutoFit/>
            </a:bodyPr>
            <a:lstStyle/>
            <a:p>
              <a:endParaRPr lang="en-US" altLang="ko-KR" sz="1200" dirty="0">
                <a:solidFill>
                  <a:schemeClr val="tx1">
                    <a:lumMod val="75000"/>
                    <a:lumOff val="25000"/>
                  </a:schemeClr>
                </a:solidFill>
                <a:cs typeface="Arial" pitchFamily="34" charset="0"/>
              </a:endParaRPr>
            </a:p>
          </p:txBody>
        </p:sp>
      </p:grpSp>
      <p:grpSp>
        <p:nvGrpSpPr>
          <p:cNvPr id="44" name="Group 43"/>
          <p:cNvGrpSpPr/>
          <p:nvPr/>
        </p:nvGrpSpPr>
        <p:grpSpPr>
          <a:xfrm>
            <a:off x="671949" y="980187"/>
            <a:ext cx="8441374" cy="946541"/>
            <a:chOff x="6397639" y="815955"/>
            <a:chExt cx="2482210" cy="946541"/>
          </a:xfrm>
        </p:grpSpPr>
        <p:sp>
          <p:nvSpPr>
            <p:cNvPr id="45" name="TextBox 44"/>
            <p:cNvSpPr txBox="1"/>
            <p:nvPr/>
          </p:nvSpPr>
          <p:spPr>
            <a:xfrm>
              <a:off x="7164288" y="856926"/>
              <a:ext cx="1439711"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sp>
          <p:nvSpPr>
            <p:cNvPr id="46" name="TextBox 45"/>
            <p:cNvSpPr txBox="1"/>
            <p:nvPr/>
          </p:nvSpPr>
          <p:spPr>
            <a:xfrm>
              <a:off x="6397639" y="815955"/>
              <a:ext cx="2482210" cy="946541"/>
            </a:xfrm>
            <a:prstGeom prst="rect">
              <a:avLst/>
            </a:prstGeom>
            <a:noFill/>
          </p:spPr>
          <p:txBody>
            <a:bodyPr wrap="square" rtlCol="0">
              <a:spAutoFit/>
            </a:bodyPr>
            <a:lstStyle/>
            <a:p>
              <a:pPr algn="just">
                <a:lnSpc>
                  <a:spcPct val="107000"/>
                </a:lnSpc>
                <a:spcAft>
                  <a:spcPts val="800"/>
                </a:spcAft>
              </a:pPr>
              <a:r>
                <a:rPr lang="en-IN" sz="1200" dirty="0">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Education</a:t>
              </a:r>
            </a:p>
            <a:p>
              <a:pPr algn="just"/>
              <a:r>
                <a:rPr lang="en-US" altLang="ko-KR" sz="1200" dirty="0">
                  <a:solidFill>
                    <a:schemeClr val="tx1">
                      <a:lumMod val="75000"/>
                      <a:lumOff val="25000"/>
                    </a:schemeClr>
                  </a:solidFill>
                  <a:latin typeface="Times New Roman" panose="02020603050405020304" pitchFamily="18" charset="0"/>
                  <a:cs typeface="Times New Roman" panose="02020603050405020304" pitchFamily="18" charset="0"/>
                </a:rPr>
                <a:t>Education is fundamental to development and growth. Education can be the catalyst needed to pull families and communities out of the cycle of poverty. Knowledge gives children the power to dream of a better future and the confidence needed to pursue a full education, which in turn will help generations to come.</a:t>
              </a:r>
            </a:p>
          </p:txBody>
        </p:sp>
      </p:grpSp>
      <p:sp>
        <p:nvSpPr>
          <p:cNvPr id="51" name="TextBox 50"/>
          <p:cNvSpPr txBox="1"/>
          <p:nvPr/>
        </p:nvSpPr>
        <p:spPr>
          <a:xfrm>
            <a:off x="123727" y="1163583"/>
            <a:ext cx="470598" cy="307777"/>
          </a:xfrm>
          <a:prstGeom prst="rect">
            <a:avLst/>
          </a:prstGeom>
          <a:noFill/>
        </p:spPr>
        <p:txBody>
          <a:bodyPr wrap="square" tIns="0" bIns="0" rtlCol="0" anchor="ctr">
            <a:spAutoFit/>
          </a:bodyPr>
          <a:lstStyle/>
          <a:p>
            <a:r>
              <a:rPr lang="en-US" altLang="ko-KR" sz="2000" b="1" dirty="0">
                <a:solidFill>
                  <a:schemeClr val="bg1"/>
                </a:solidFill>
                <a:cs typeface="Arial" pitchFamily="34" charset="0"/>
              </a:rPr>
              <a:t>04</a:t>
            </a:r>
          </a:p>
        </p:txBody>
      </p:sp>
      <p:sp>
        <p:nvSpPr>
          <p:cNvPr id="53" name="TextBox 52"/>
          <p:cNvSpPr txBox="1"/>
          <p:nvPr/>
        </p:nvSpPr>
        <p:spPr>
          <a:xfrm>
            <a:off x="1432722" y="2577936"/>
            <a:ext cx="470598" cy="307777"/>
          </a:xfrm>
          <a:prstGeom prst="rect">
            <a:avLst/>
          </a:prstGeom>
          <a:noFill/>
        </p:spPr>
        <p:txBody>
          <a:bodyPr wrap="square" tIns="0" bIns="0" rtlCol="0" anchor="ctr">
            <a:spAutoFit/>
          </a:bodyPr>
          <a:lstStyle/>
          <a:p>
            <a:r>
              <a:rPr lang="en-US" altLang="ko-KR" sz="2000" b="1" dirty="0">
                <a:solidFill>
                  <a:schemeClr val="bg1"/>
                </a:solidFill>
                <a:cs typeface="Arial" pitchFamily="34" charset="0"/>
              </a:rPr>
              <a:t>05</a:t>
            </a:r>
          </a:p>
        </p:txBody>
      </p:sp>
      <p:sp>
        <p:nvSpPr>
          <p:cNvPr id="28" name="TextBox 27">
            <a:extLst>
              <a:ext uri="{FF2B5EF4-FFF2-40B4-BE49-F238E27FC236}">
                <a16:creationId xmlns:a16="http://schemas.microsoft.com/office/drawing/2014/main" id="{1F0DC8E4-B2E1-4BE2-AD53-C993D9A7C10B}"/>
              </a:ext>
            </a:extLst>
          </p:cNvPr>
          <p:cNvSpPr txBox="1"/>
          <p:nvPr/>
        </p:nvSpPr>
        <p:spPr>
          <a:xfrm>
            <a:off x="383323" y="108571"/>
            <a:ext cx="8175226" cy="613373"/>
          </a:xfrm>
          <a:prstGeom prst="rect">
            <a:avLst/>
          </a:prstGeom>
          <a:noFill/>
        </p:spPr>
        <p:txBody>
          <a:bodyPr wrap="square">
            <a:spAutoFit/>
          </a:bodyPr>
          <a:lstStyle/>
          <a:p>
            <a:pPr algn="ctr">
              <a:lnSpc>
                <a:spcPct val="107000"/>
              </a:lnSpc>
              <a:spcAft>
                <a:spcPts val="800"/>
              </a:spcAft>
            </a:pPr>
            <a:r>
              <a:rPr lang="en-IN" sz="14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rPr>
              <a:t>Basic needs for people in poverty line</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31" name="Group 30">
            <a:extLst>
              <a:ext uri="{FF2B5EF4-FFF2-40B4-BE49-F238E27FC236}">
                <a16:creationId xmlns:a16="http://schemas.microsoft.com/office/drawing/2014/main" id="{18A95EF4-560E-4471-A815-051E80F1871C}"/>
              </a:ext>
            </a:extLst>
          </p:cNvPr>
          <p:cNvGrpSpPr/>
          <p:nvPr/>
        </p:nvGrpSpPr>
        <p:grpSpPr>
          <a:xfrm>
            <a:off x="2064939" y="2571750"/>
            <a:ext cx="5014122" cy="738664"/>
            <a:chOff x="7129582" y="738959"/>
            <a:chExt cx="1474417" cy="738664"/>
          </a:xfrm>
        </p:grpSpPr>
        <p:sp>
          <p:nvSpPr>
            <p:cNvPr id="32" name="TextBox 31">
              <a:extLst>
                <a:ext uri="{FF2B5EF4-FFF2-40B4-BE49-F238E27FC236}">
                  <a16:creationId xmlns:a16="http://schemas.microsoft.com/office/drawing/2014/main" id="{985757EB-1EFC-44F0-8076-C30EBD152741}"/>
                </a:ext>
              </a:extLst>
            </p:cNvPr>
            <p:cNvSpPr txBox="1"/>
            <p:nvPr/>
          </p:nvSpPr>
          <p:spPr>
            <a:xfrm>
              <a:off x="7129582" y="738959"/>
              <a:ext cx="1439711" cy="738664"/>
            </a:xfrm>
            <a:prstGeom prst="rect">
              <a:avLst/>
            </a:prstGeom>
            <a:noFill/>
          </p:spPr>
          <p:txBody>
            <a:bodyPr wrap="square" rtlCol="0">
              <a:spAutoFit/>
            </a:bodyPr>
            <a:lstStyle/>
            <a:p>
              <a:r>
                <a:rPr lang="en-IN" sz="1400" dirty="0">
                  <a:solidFill>
                    <a:schemeClr val="accent4"/>
                  </a:solidFill>
                  <a:effectLst/>
                  <a:latin typeface="Times New Roman" panose="02020603050405020304" pitchFamily="18" charset="0"/>
                  <a:ea typeface="Calibri" panose="020F0502020204030204" pitchFamily="34" charset="0"/>
                  <a:cs typeface="Times New Roman" panose="02020603050405020304" pitchFamily="18" charset="0"/>
                </a:rPr>
                <a:t>Water</a:t>
              </a:r>
              <a:endParaRPr lang="en-IN" sz="14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sz="16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endParaRPr lang="ko-KR" altLang="en-US" sz="1200" dirty="0">
                <a:solidFill>
                  <a:schemeClr val="accent4"/>
                </a:solidFill>
                <a:cs typeface="Arial" pitchFamily="34" charset="0"/>
              </a:endParaRPr>
            </a:p>
          </p:txBody>
        </p:sp>
        <p:sp>
          <p:nvSpPr>
            <p:cNvPr id="33" name="TextBox 32">
              <a:extLst>
                <a:ext uri="{FF2B5EF4-FFF2-40B4-BE49-F238E27FC236}">
                  <a16:creationId xmlns:a16="http://schemas.microsoft.com/office/drawing/2014/main" id="{E4F7A408-8E8D-459E-8438-2E5DCF65A98D}"/>
                </a:ext>
              </a:extLst>
            </p:cNvPr>
            <p:cNvSpPr txBox="1"/>
            <p:nvPr/>
          </p:nvSpPr>
          <p:spPr>
            <a:xfrm>
              <a:off x="7164288" y="1103513"/>
              <a:ext cx="1439711" cy="276999"/>
            </a:xfrm>
            <a:prstGeom prst="rect">
              <a:avLst/>
            </a:prstGeom>
            <a:noFill/>
          </p:spPr>
          <p:txBody>
            <a:bodyPr wrap="square" rtlCol="0">
              <a:spAutoFit/>
            </a:bodyPr>
            <a:lstStyle/>
            <a:p>
              <a:endParaRPr lang="en-US" altLang="ko-KR" sz="1200" dirty="0">
                <a:solidFill>
                  <a:schemeClr val="tx1">
                    <a:lumMod val="75000"/>
                    <a:lumOff val="25000"/>
                  </a:schemeClr>
                </a:solidFill>
                <a:cs typeface="Arial" pitchFamily="34" charset="0"/>
              </a:endParaRPr>
            </a:p>
          </p:txBody>
        </p:sp>
      </p:grpSp>
      <p:sp>
        <p:nvSpPr>
          <p:cNvPr id="35" name="TextBox 34">
            <a:extLst>
              <a:ext uri="{FF2B5EF4-FFF2-40B4-BE49-F238E27FC236}">
                <a16:creationId xmlns:a16="http://schemas.microsoft.com/office/drawing/2014/main" id="{1A7677C5-8284-4EAA-A4E7-669BF102575E}"/>
              </a:ext>
            </a:extLst>
          </p:cNvPr>
          <p:cNvSpPr txBox="1"/>
          <p:nvPr/>
        </p:nvSpPr>
        <p:spPr>
          <a:xfrm>
            <a:off x="1836384" y="2914602"/>
            <a:ext cx="6840071" cy="1450782"/>
          </a:xfrm>
          <a:prstGeom prst="rect">
            <a:avLst/>
          </a:prstGeom>
          <a:noFill/>
        </p:spPr>
        <p:txBody>
          <a:bodyPr wrap="square">
            <a:spAutoFit/>
          </a:bodyPr>
          <a:lstStyle/>
          <a:p>
            <a:pP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The water industry estimates that an average person uses 3,000 gallons of water monthly, so a family of 4 would use 12,000 gallons for bathing, cooking, washing, recreation and watering.</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The minimum water requirement for fluid replacement for a 70kg human in a temperate zone equates to 3L per day, or 42.9mL/kg. Minimum requirements for an individual the same size but in a tropical zone equates to 4.1 to 6L/day, or 58.6 to 85.7mL/kg.</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2223146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4E18F-2472-4A90-A765-0D44AC0572A7}"/>
              </a:ext>
            </a:extLst>
          </p:cNvPr>
          <p:cNvSpPr>
            <a:spLocks noGrp="1"/>
          </p:cNvSpPr>
          <p:nvPr>
            <p:ph type="title"/>
          </p:nvPr>
        </p:nvSpPr>
        <p:spPr>
          <a:xfrm>
            <a:off x="1907704" y="0"/>
            <a:ext cx="7524328" cy="884466"/>
          </a:xfrm>
        </p:spPr>
        <p:txBody>
          <a:bodyPr/>
          <a:lstStyle/>
          <a:p>
            <a:r>
              <a:rPr lang="en-IN" sz="2400" b="1"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HOW TO REDUCE POVERTY LINE IN INDIA</a:t>
            </a:r>
            <a:r>
              <a:rPr lang="en-IN" sz="24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lang="en-IN" sz="2400" dirty="0">
              <a:solidFill>
                <a:schemeClr val="tx1"/>
              </a:solidFill>
            </a:endParaRPr>
          </a:p>
        </p:txBody>
      </p:sp>
      <p:pic>
        <p:nvPicPr>
          <p:cNvPr id="4" name="Picture 3">
            <a:extLst>
              <a:ext uri="{FF2B5EF4-FFF2-40B4-BE49-F238E27FC236}">
                <a16:creationId xmlns:a16="http://schemas.microsoft.com/office/drawing/2014/main" id="{33568E15-57E3-4FAA-AB5E-451BA299C90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3528" y="2355726"/>
            <a:ext cx="1131590" cy="1131590"/>
          </a:xfrm>
          <a:prstGeom prst="rect">
            <a:avLst/>
          </a:prstGeom>
        </p:spPr>
      </p:pic>
      <p:sp>
        <p:nvSpPr>
          <p:cNvPr id="7" name="TextBox 6">
            <a:extLst>
              <a:ext uri="{FF2B5EF4-FFF2-40B4-BE49-F238E27FC236}">
                <a16:creationId xmlns:a16="http://schemas.microsoft.com/office/drawing/2014/main" id="{2595AE70-1524-493A-A93E-73E7CD5909A1}"/>
              </a:ext>
            </a:extLst>
          </p:cNvPr>
          <p:cNvSpPr txBox="1"/>
          <p:nvPr/>
        </p:nvSpPr>
        <p:spPr>
          <a:xfrm>
            <a:off x="1547440" y="699542"/>
            <a:ext cx="7489055" cy="4718984"/>
          </a:xfrm>
          <a:prstGeom prst="rect">
            <a:avLst/>
          </a:prstGeom>
          <a:noFill/>
        </p:spPr>
        <p:txBody>
          <a:bodyPr wrap="square">
            <a:spAutoFit/>
          </a:bodyPr>
          <a:lstStyle/>
          <a:p>
            <a:pPr algn="just">
              <a:lnSpc>
                <a:spcPct val="150000"/>
              </a:lnSpc>
              <a:spcAft>
                <a:spcPts val="80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Poverty line can be defined as “The conventional approach to measuring poverty is to specify a minimum expenditure (or income) required to purchase a basket of goods and services necessary to satisfy basic human needs and this minimum expenditure is called the poverty line”. Absolute poverty can be characterized by severe deprivation of basic needs a human need to sustain life. Those needs include: drinking water, health, shelter, clothes, education, information, sanitation facilities, etc. It also depends on access to basic social services.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There are a lot of ways to increase the standard of living of people. One of the best ways to get them out of the poverty line is getting a well-</a:t>
            </a:r>
            <a:r>
              <a:rPr lang="en-IN" sz="1400" dirty="0" err="1">
                <a:effectLst/>
                <a:latin typeface="Times New Roman" panose="02020603050405020304" pitchFamily="18" charset="0"/>
                <a:ea typeface="Calibri" panose="020F0502020204030204" pitchFamily="34" charset="0"/>
                <a:cs typeface="Times New Roman" panose="02020603050405020304" pitchFamily="18" charset="0"/>
              </a:rPr>
              <a:t>payed</a:t>
            </a: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 job. The unemployment of these people is generally the major cause for poverty. They have almost no source of income without being employed. Rising employment rate also boosts the national economy. Sometime this is not the case. People working hard are found to work as hard as they can to earn an income that is as low as it can be. They require security and a reasonable minimum wage must be implemented and raised. This protects them from being exploited and robbed daylight. Most of the jobs now-a-days are dependent on their skills.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6653968D-2518-43EF-8181-F5807BE608E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3528" y="318671"/>
            <a:ext cx="1131590" cy="1131590"/>
          </a:xfrm>
          <a:prstGeom prst="rect">
            <a:avLst/>
          </a:prstGeom>
        </p:spPr>
      </p:pic>
    </p:spTree>
    <p:extLst>
      <p:ext uri="{BB962C8B-B14F-4D97-AF65-F5344CB8AC3E}">
        <p14:creationId xmlns:p14="http://schemas.microsoft.com/office/powerpoint/2010/main" val="8247910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4E18F-2472-4A90-A765-0D44AC0572A7}"/>
              </a:ext>
            </a:extLst>
          </p:cNvPr>
          <p:cNvSpPr>
            <a:spLocks noGrp="1"/>
          </p:cNvSpPr>
          <p:nvPr>
            <p:ph type="title"/>
          </p:nvPr>
        </p:nvSpPr>
        <p:spPr>
          <a:xfrm>
            <a:off x="1907704" y="0"/>
            <a:ext cx="7524328" cy="884466"/>
          </a:xfrm>
        </p:spPr>
        <p:txBody>
          <a:bodyPr/>
          <a:lstStyle/>
          <a:p>
            <a:r>
              <a:rPr lang="en-IN" sz="2400" b="1"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HOW TO REDUCE POVERTY LINE IN INDIA</a:t>
            </a:r>
            <a:r>
              <a:rPr lang="en-IN" sz="24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lang="en-IN" sz="2400" dirty="0">
              <a:solidFill>
                <a:schemeClr val="tx1"/>
              </a:solidFill>
            </a:endParaRPr>
          </a:p>
        </p:txBody>
      </p:sp>
      <p:pic>
        <p:nvPicPr>
          <p:cNvPr id="4" name="Picture 3">
            <a:extLst>
              <a:ext uri="{FF2B5EF4-FFF2-40B4-BE49-F238E27FC236}">
                <a16:creationId xmlns:a16="http://schemas.microsoft.com/office/drawing/2014/main" id="{33568E15-57E3-4FAA-AB5E-451BA299C90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3528" y="2139702"/>
            <a:ext cx="1131590" cy="1131590"/>
          </a:xfrm>
          <a:prstGeom prst="rect">
            <a:avLst/>
          </a:prstGeom>
        </p:spPr>
      </p:pic>
      <p:sp>
        <p:nvSpPr>
          <p:cNvPr id="7" name="TextBox 6">
            <a:extLst>
              <a:ext uri="{FF2B5EF4-FFF2-40B4-BE49-F238E27FC236}">
                <a16:creationId xmlns:a16="http://schemas.microsoft.com/office/drawing/2014/main" id="{2595AE70-1524-493A-A93E-73E7CD5909A1}"/>
              </a:ext>
            </a:extLst>
          </p:cNvPr>
          <p:cNvSpPr txBox="1"/>
          <p:nvPr/>
        </p:nvSpPr>
        <p:spPr>
          <a:xfrm>
            <a:off x="1547440" y="699542"/>
            <a:ext cx="7489055" cy="4821833"/>
          </a:xfrm>
          <a:prstGeom prst="rect">
            <a:avLst/>
          </a:prstGeom>
          <a:noFill/>
        </p:spPr>
        <p:txBody>
          <a:bodyPr wrap="square">
            <a:spAutoFit/>
          </a:bodyPr>
          <a:lstStyle/>
          <a:p>
            <a:pPr algn="just">
              <a:lnSpc>
                <a:spcPct val="150000"/>
              </a:lnSpc>
              <a:spcAft>
                <a:spcPts val="800"/>
              </a:spcAft>
            </a:pPr>
            <a:r>
              <a:rPr lang="en-IN" sz="1200" b="1" dirty="0">
                <a:effectLst/>
                <a:latin typeface="Times New Roman" panose="02020603050405020304" pitchFamily="18" charset="0"/>
                <a:ea typeface="Calibri" panose="020F0502020204030204" pitchFamily="34" charset="0"/>
              </a:rPr>
              <a:t>CURRENT LEVEL OF POVERTY IN INDIA</a:t>
            </a:r>
            <a:r>
              <a:rPr lang="en-IN" sz="1200" dirty="0">
                <a:effectLst/>
                <a:latin typeface="Times New Roman" panose="02020603050405020304" pitchFamily="18" charset="0"/>
                <a:ea typeface="Calibri" panose="020F0502020204030204" pitchFamily="34" charset="0"/>
              </a:rPr>
              <a:t> </a:t>
            </a:r>
          </a:p>
          <a:p>
            <a:pPr algn="just">
              <a:lnSpc>
                <a:spcPct val="150000"/>
              </a:lnSpc>
              <a:spcAft>
                <a:spcPts val="800"/>
              </a:spcAft>
            </a:pPr>
            <a:r>
              <a:rPr lang="en-IN" sz="1200" dirty="0">
                <a:effectLst/>
                <a:latin typeface="Times New Roman" panose="02020603050405020304" pitchFamily="18" charset="0"/>
                <a:ea typeface="Calibri" panose="020F0502020204030204" pitchFamily="34" charset="0"/>
              </a:rPr>
              <a:t>The last official estimate of Poverty in 2011-12 was released by Planning Commission at 21.92%, which was estimated using Tendulkar Committee approach. After that, no estimates have been officially released. SDG 2019 Report by </a:t>
            </a:r>
            <a:r>
              <a:rPr lang="en-IN" sz="1200" dirty="0" err="1">
                <a:effectLst/>
                <a:latin typeface="Times New Roman" panose="02020603050405020304" pitchFamily="18" charset="0"/>
                <a:ea typeface="Calibri" panose="020F0502020204030204" pitchFamily="34" charset="0"/>
              </a:rPr>
              <a:t>Niti</a:t>
            </a:r>
            <a:r>
              <a:rPr lang="en-IN" sz="1200" dirty="0">
                <a:effectLst/>
                <a:latin typeface="Times New Roman" panose="02020603050405020304" pitchFamily="18" charset="0"/>
                <a:ea typeface="Calibri" panose="020F0502020204030204" pitchFamily="34" charset="0"/>
              </a:rPr>
              <a:t> </a:t>
            </a:r>
            <a:r>
              <a:rPr lang="en-IN" sz="1200" dirty="0" err="1">
                <a:effectLst/>
                <a:latin typeface="Times New Roman" panose="02020603050405020304" pitchFamily="18" charset="0"/>
                <a:ea typeface="Calibri" panose="020F0502020204030204" pitchFamily="34" charset="0"/>
              </a:rPr>
              <a:t>Ayog</a:t>
            </a:r>
            <a:r>
              <a:rPr lang="en-IN" sz="1200" dirty="0">
                <a:effectLst/>
                <a:latin typeface="Times New Roman" panose="02020603050405020304" pitchFamily="18" charset="0"/>
                <a:ea typeface="Calibri" panose="020F0502020204030204" pitchFamily="34" charset="0"/>
              </a:rPr>
              <a:t> also mentions Tendulkar Poverty Line of 21.92% adopted in 2011 as the official poverty line. It is interesting to know that Global MPI Reports 2019 and 2020 show India’s poverty line for 2011-12 as 21.2% ( for the year 2011- 12), based on World Bank’s 1.90$ poverty line for extreme poverty, quite close to Tendulkar Committee based Poverty line.</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CAUSES FOR POVERTY:</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The causes of poverty lie in the institutional and social factors that mark the life of the poor. The poor are deprived of quality education and unable to acquire skills which fetch better incomes. Also access to health care is denied to the poor. The main victims of caste, religious and other discriminatory practices are poor. These can be caused as a result of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i</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social, economic and political inequality (ii) social exclusion (iii) unemployment (iv) indebtedness (v) unequal distribution of wealth. Aggregate poverty is just the sum of individual poverty. Poverty is also explained by general, economy-wide problems, such as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i</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low capital formation (ii) lack of infrastructure (iii) lack of demand (iv) pressure of population (v) lack of social/ welfare nets.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n-IN" sz="1200" b="1"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IN" sz="1200" b="1" dirty="0">
                <a:effectLst/>
                <a:latin typeface="Times New Roman" panose="02020603050405020304" pitchFamily="18" charset="0"/>
                <a:ea typeface="Calibri" panose="020F0502020204030204" pitchFamily="34" charset="0"/>
                <a:cs typeface="Times New Roman" panose="02020603050405020304" pitchFamily="18" charset="0"/>
              </a:rPr>
              <a:t>If we resolve the major issues which mentioned above then we can overcome the poverty in India.</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6653968D-2518-43EF-8181-F5807BE608E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3528" y="318671"/>
            <a:ext cx="1131590" cy="1131590"/>
          </a:xfrm>
          <a:prstGeom prst="rect">
            <a:avLst/>
          </a:prstGeom>
        </p:spPr>
      </p:pic>
    </p:spTree>
    <p:extLst>
      <p:ext uri="{BB962C8B-B14F-4D97-AF65-F5344CB8AC3E}">
        <p14:creationId xmlns:p14="http://schemas.microsoft.com/office/powerpoint/2010/main" val="25257172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ltLang="ko-KR" dirty="0">
                <a:solidFill>
                  <a:schemeClr val="accent5"/>
                </a:solidFill>
              </a:rPr>
              <a:t>Rural</a:t>
            </a:r>
            <a:r>
              <a:rPr lang="en-US" altLang="ko-KR" dirty="0"/>
              <a:t> </a:t>
            </a:r>
            <a:endParaRPr lang="ko-KR" altLang="en-US" dirty="0"/>
          </a:p>
        </p:txBody>
      </p:sp>
      <p:sp>
        <p:nvSpPr>
          <p:cNvPr id="3" name="Right Triangle 2"/>
          <p:cNvSpPr/>
          <p:nvPr/>
        </p:nvSpPr>
        <p:spPr>
          <a:xfrm rot="5400000">
            <a:off x="7525676" y="1098487"/>
            <a:ext cx="792090" cy="986409"/>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9" name="Right Triangle 8"/>
          <p:cNvSpPr/>
          <p:nvPr/>
        </p:nvSpPr>
        <p:spPr>
          <a:xfrm rot="5400000">
            <a:off x="6565207" y="1867997"/>
            <a:ext cx="792090" cy="986409"/>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0" name="Right Triangle 9"/>
          <p:cNvSpPr/>
          <p:nvPr/>
        </p:nvSpPr>
        <p:spPr>
          <a:xfrm rot="5400000">
            <a:off x="5578798" y="2649244"/>
            <a:ext cx="792090" cy="986409"/>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1" name="Right Triangle 10"/>
          <p:cNvSpPr/>
          <p:nvPr/>
        </p:nvSpPr>
        <p:spPr>
          <a:xfrm rot="5400000">
            <a:off x="4597152" y="3429745"/>
            <a:ext cx="792090" cy="986409"/>
          </a:xfrm>
          <a:prstGeom prst="r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nvGrpSpPr>
          <p:cNvPr id="16" name="Group 15"/>
          <p:cNvGrpSpPr/>
          <p:nvPr/>
        </p:nvGrpSpPr>
        <p:grpSpPr>
          <a:xfrm>
            <a:off x="2267218" y="1320241"/>
            <a:ext cx="5187045" cy="488848"/>
            <a:chOff x="-2211574" y="4283314"/>
            <a:chExt cx="7972691" cy="488848"/>
          </a:xfrm>
        </p:grpSpPr>
        <p:sp>
          <p:nvSpPr>
            <p:cNvPr id="17" name="TextBox 16"/>
            <p:cNvSpPr txBox="1"/>
            <p:nvPr/>
          </p:nvSpPr>
          <p:spPr>
            <a:xfrm>
              <a:off x="2113657" y="4495163"/>
              <a:ext cx="3647458" cy="276999"/>
            </a:xfrm>
            <a:prstGeom prst="rect">
              <a:avLst/>
            </a:prstGeom>
            <a:noFill/>
          </p:spPr>
          <p:txBody>
            <a:bodyPr wrap="square" rtlCol="0">
              <a:spAutoFit/>
            </a:bodyPr>
            <a:lstStyle/>
            <a:p>
              <a:pPr algn="r"/>
              <a:endParaRPr lang="en-US" altLang="ko-KR" sz="1200" dirty="0">
                <a:solidFill>
                  <a:schemeClr val="tx1">
                    <a:lumMod val="75000"/>
                    <a:lumOff val="25000"/>
                  </a:schemeClr>
                </a:solidFill>
                <a:cs typeface="Arial" pitchFamily="34" charset="0"/>
              </a:endParaRPr>
            </a:p>
          </p:txBody>
        </p:sp>
        <p:sp>
          <p:nvSpPr>
            <p:cNvPr id="18" name="TextBox 17"/>
            <p:cNvSpPr txBox="1"/>
            <p:nvPr/>
          </p:nvSpPr>
          <p:spPr>
            <a:xfrm>
              <a:off x="-2211574" y="4283314"/>
              <a:ext cx="7972691" cy="461665"/>
            </a:xfrm>
            <a:prstGeom prst="rect">
              <a:avLst/>
            </a:prstGeom>
            <a:noFill/>
          </p:spPr>
          <p:txBody>
            <a:bodyPr wrap="square" rtlCol="0">
              <a:spAutoFit/>
            </a:bodyPr>
            <a:lstStyle/>
            <a:p>
              <a:pPr algn="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Providing small cattle animals – like goat, sheep, hen, duck etc.</a:t>
              </a:r>
            </a:p>
            <a:p>
              <a:pPr algn="r"/>
              <a:endParaRPr lang="ko-KR" altLang="en-US" sz="900"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grpSp>
        <p:nvGrpSpPr>
          <p:cNvPr id="19" name="Group 18"/>
          <p:cNvGrpSpPr/>
          <p:nvPr/>
        </p:nvGrpSpPr>
        <p:grpSpPr>
          <a:xfrm>
            <a:off x="3203848" y="1962820"/>
            <a:ext cx="3259221" cy="515837"/>
            <a:chOff x="847458" y="4256325"/>
            <a:chExt cx="5009550" cy="515837"/>
          </a:xfrm>
        </p:grpSpPr>
        <p:sp>
          <p:nvSpPr>
            <p:cNvPr id="20" name="TextBox 19"/>
            <p:cNvSpPr txBox="1"/>
            <p:nvPr/>
          </p:nvSpPr>
          <p:spPr>
            <a:xfrm>
              <a:off x="2113657" y="4495163"/>
              <a:ext cx="3647458" cy="276999"/>
            </a:xfrm>
            <a:prstGeom prst="rect">
              <a:avLst/>
            </a:prstGeom>
            <a:noFill/>
          </p:spPr>
          <p:txBody>
            <a:bodyPr wrap="square" rtlCol="0">
              <a:spAutoFit/>
            </a:bodyPr>
            <a:lstStyle/>
            <a:p>
              <a:pPr algn="r"/>
              <a:endParaRPr lang="en-US" altLang="ko-KR" sz="1200" dirty="0">
                <a:solidFill>
                  <a:schemeClr val="tx1">
                    <a:lumMod val="75000"/>
                    <a:lumOff val="25000"/>
                  </a:schemeClr>
                </a:solidFill>
                <a:cs typeface="Arial" pitchFamily="34" charset="0"/>
              </a:endParaRPr>
            </a:p>
          </p:txBody>
        </p:sp>
        <p:sp>
          <p:nvSpPr>
            <p:cNvPr id="21" name="TextBox 20"/>
            <p:cNvSpPr txBox="1"/>
            <p:nvPr/>
          </p:nvSpPr>
          <p:spPr>
            <a:xfrm>
              <a:off x="847458" y="4256325"/>
              <a:ext cx="5009550" cy="307777"/>
            </a:xfrm>
            <a:prstGeom prst="rect">
              <a:avLst/>
            </a:prstGeom>
            <a:noFill/>
          </p:spPr>
          <p:txBody>
            <a:bodyPr wrap="square" rtlCol="0">
              <a:spAutoFit/>
            </a:bodyPr>
            <a:lstStyle/>
            <a:p>
              <a:pPr algn="r"/>
              <a:endParaRPr lang="ko-KR" altLang="en-US" sz="1400"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grpSp>
        <p:nvGrpSpPr>
          <p:cNvPr id="22" name="Group 21"/>
          <p:cNvGrpSpPr/>
          <p:nvPr/>
        </p:nvGrpSpPr>
        <p:grpSpPr>
          <a:xfrm>
            <a:off x="2483768" y="2817737"/>
            <a:ext cx="2965764" cy="707886"/>
            <a:chOff x="1277801" y="4314669"/>
            <a:chExt cx="4558496" cy="707886"/>
          </a:xfrm>
        </p:grpSpPr>
        <p:sp>
          <p:nvSpPr>
            <p:cNvPr id="23" name="TextBox 22"/>
            <p:cNvSpPr txBox="1"/>
            <p:nvPr/>
          </p:nvSpPr>
          <p:spPr>
            <a:xfrm>
              <a:off x="2113657" y="4495163"/>
              <a:ext cx="3647458" cy="276999"/>
            </a:xfrm>
            <a:prstGeom prst="rect">
              <a:avLst/>
            </a:prstGeom>
            <a:noFill/>
          </p:spPr>
          <p:txBody>
            <a:bodyPr wrap="square" rtlCol="0">
              <a:spAutoFit/>
            </a:bodyPr>
            <a:lstStyle/>
            <a:p>
              <a:pPr algn="r"/>
              <a:endParaRPr lang="en-US" altLang="ko-KR" sz="1200" dirty="0">
                <a:solidFill>
                  <a:schemeClr val="tx1">
                    <a:lumMod val="75000"/>
                    <a:lumOff val="25000"/>
                  </a:schemeClr>
                </a:solidFill>
                <a:cs typeface="Arial" pitchFamily="34" charset="0"/>
              </a:endParaRPr>
            </a:p>
          </p:txBody>
        </p:sp>
        <p:sp>
          <p:nvSpPr>
            <p:cNvPr id="24" name="TextBox 23"/>
            <p:cNvSpPr txBox="1"/>
            <p:nvPr/>
          </p:nvSpPr>
          <p:spPr>
            <a:xfrm>
              <a:off x="1277801" y="4314669"/>
              <a:ext cx="4558496" cy="707886"/>
            </a:xfrm>
            <a:prstGeom prst="rect">
              <a:avLst/>
            </a:prstGeom>
            <a:noFill/>
          </p:spPr>
          <p:txBody>
            <a:bodyPr wrap="square" rtlCol="0">
              <a:spAutoFit/>
            </a:bodyPr>
            <a:lstStyle/>
            <a:p>
              <a:pPr algn="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Hemp production cloth, bags, rope,     soaps etc.</a:t>
              </a:r>
            </a:p>
            <a:p>
              <a:pPr algn="r"/>
              <a:endParaRPr lang="ko-KR" altLang="en-US" sz="1200" b="1" dirty="0">
                <a:solidFill>
                  <a:schemeClr val="tx1">
                    <a:lumMod val="75000"/>
                    <a:lumOff val="25000"/>
                  </a:schemeClr>
                </a:solidFill>
                <a:cs typeface="Arial" pitchFamily="34" charset="0"/>
              </a:endParaRPr>
            </a:p>
          </p:txBody>
        </p:sp>
      </p:grpSp>
      <p:grpSp>
        <p:nvGrpSpPr>
          <p:cNvPr id="25" name="Group 24"/>
          <p:cNvGrpSpPr/>
          <p:nvPr/>
        </p:nvGrpSpPr>
        <p:grpSpPr>
          <a:xfrm>
            <a:off x="2053393" y="3591581"/>
            <a:ext cx="2373043" cy="488848"/>
            <a:chOff x="2113657" y="4283314"/>
            <a:chExt cx="3647460" cy="488848"/>
          </a:xfrm>
        </p:grpSpPr>
        <p:sp>
          <p:nvSpPr>
            <p:cNvPr id="26" name="TextBox 25"/>
            <p:cNvSpPr txBox="1"/>
            <p:nvPr/>
          </p:nvSpPr>
          <p:spPr>
            <a:xfrm>
              <a:off x="2113657" y="4495163"/>
              <a:ext cx="3647458" cy="276999"/>
            </a:xfrm>
            <a:prstGeom prst="rect">
              <a:avLst/>
            </a:prstGeom>
            <a:noFill/>
          </p:spPr>
          <p:txBody>
            <a:bodyPr wrap="square" rtlCol="0">
              <a:spAutoFit/>
            </a:bodyPr>
            <a:lstStyle/>
            <a:p>
              <a:pPr algn="r"/>
              <a:endParaRPr lang="en-US" altLang="ko-KR" sz="1200" dirty="0">
                <a:solidFill>
                  <a:schemeClr val="tx1">
                    <a:lumMod val="75000"/>
                    <a:lumOff val="25000"/>
                  </a:schemeClr>
                </a:solidFill>
                <a:cs typeface="Arial" pitchFamily="34" charset="0"/>
              </a:endParaRPr>
            </a:p>
          </p:txBody>
        </p:sp>
        <p:sp>
          <p:nvSpPr>
            <p:cNvPr id="27" name="TextBox 26"/>
            <p:cNvSpPr txBox="1"/>
            <p:nvPr/>
          </p:nvSpPr>
          <p:spPr>
            <a:xfrm>
              <a:off x="2113659" y="4283314"/>
              <a:ext cx="3647458" cy="276999"/>
            </a:xfrm>
            <a:prstGeom prst="rect">
              <a:avLst/>
            </a:prstGeom>
            <a:noFill/>
          </p:spPr>
          <p:txBody>
            <a:bodyPr wrap="square" rtlCol="0">
              <a:spAutoFit/>
            </a:bodyPr>
            <a:lstStyle/>
            <a:p>
              <a:pPr algn="r"/>
              <a:endParaRPr lang="ko-KR" altLang="en-US" sz="1200" b="1" dirty="0">
                <a:solidFill>
                  <a:schemeClr val="tx1">
                    <a:lumMod val="75000"/>
                    <a:lumOff val="25000"/>
                  </a:schemeClr>
                </a:solidFill>
                <a:cs typeface="Arial" pitchFamily="34" charset="0"/>
              </a:endParaRPr>
            </a:p>
          </p:txBody>
        </p:sp>
      </p:grpSp>
      <p:sp>
        <p:nvSpPr>
          <p:cNvPr id="28" name="TextBox 27"/>
          <p:cNvSpPr txBox="1"/>
          <p:nvPr/>
        </p:nvSpPr>
        <p:spPr>
          <a:xfrm>
            <a:off x="7480010" y="1229602"/>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01</a:t>
            </a:r>
          </a:p>
        </p:txBody>
      </p:sp>
      <p:sp>
        <p:nvSpPr>
          <p:cNvPr id="29" name="TextBox 28"/>
          <p:cNvSpPr txBox="1"/>
          <p:nvPr/>
        </p:nvSpPr>
        <p:spPr>
          <a:xfrm>
            <a:off x="6494207" y="2007543"/>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02</a:t>
            </a:r>
          </a:p>
        </p:txBody>
      </p:sp>
      <p:sp>
        <p:nvSpPr>
          <p:cNvPr id="30" name="TextBox 29"/>
          <p:cNvSpPr txBox="1"/>
          <p:nvPr/>
        </p:nvSpPr>
        <p:spPr>
          <a:xfrm>
            <a:off x="5508404" y="2785484"/>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03</a:t>
            </a:r>
          </a:p>
        </p:txBody>
      </p:sp>
      <p:sp>
        <p:nvSpPr>
          <p:cNvPr id="31" name="TextBox 30"/>
          <p:cNvSpPr txBox="1"/>
          <p:nvPr/>
        </p:nvSpPr>
        <p:spPr>
          <a:xfrm>
            <a:off x="4522601" y="3563426"/>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04</a:t>
            </a:r>
          </a:p>
        </p:txBody>
      </p:sp>
      <p:sp>
        <p:nvSpPr>
          <p:cNvPr id="37" name="TextBox 36">
            <a:extLst>
              <a:ext uri="{FF2B5EF4-FFF2-40B4-BE49-F238E27FC236}">
                <a16:creationId xmlns:a16="http://schemas.microsoft.com/office/drawing/2014/main" id="{6498A39C-A317-4B9D-81DF-0306121827E4}"/>
              </a:ext>
            </a:extLst>
          </p:cNvPr>
          <p:cNvSpPr txBox="1"/>
          <p:nvPr/>
        </p:nvSpPr>
        <p:spPr>
          <a:xfrm>
            <a:off x="8244408" y="2627015"/>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05</a:t>
            </a:r>
          </a:p>
        </p:txBody>
      </p:sp>
      <p:sp>
        <p:nvSpPr>
          <p:cNvPr id="38" name="TextBox 37">
            <a:extLst>
              <a:ext uri="{FF2B5EF4-FFF2-40B4-BE49-F238E27FC236}">
                <a16:creationId xmlns:a16="http://schemas.microsoft.com/office/drawing/2014/main" id="{0903C0D1-7830-49C7-9D53-0F465D883F7C}"/>
              </a:ext>
            </a:extLst>
          </p:cNvPr>
          <p:cNvSpPr txBox="1"/>
          <p:nvPr/>
        </p:nvSpPr>
        <p:spPr>
          <a:xfrm>
            <a:off x="7345410" y="3539863"/>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06</a:t>
            </a:r>
          </a:p>
        </p:txBody>
      </p:sp>
      <p:pic>
        <p:nvPicPr>
          <p:cNvPr id="7" name="Picture 6">
            <a:extLst>
              <a:ext uri="{FF2B5EF4-FFF2-40B4-BE49-F238E27FC236}">
                <a16:creationId xmlns:a16="http://schemas.microsoft.com/office/drawing/2014/main" id="{45C55C9F-52B4-4784-B9E0-EB3DA9CCA90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208" y="0"/>
            <a:ext cx="3008369" cy="1253487"/>
          </a:xfrm>
          <a:prstGeom prst="rect">
            <a:avLst/>
          </a:prstGeom>
        </p:spPr>
      </p:pic>
      <p:sp>
        <p:nvSpPr>
          <p:cNvPr id="32" name="TextBox 31">
            <a:extLst>
              <a:ext uri="{FF2B5EF4-FFF2-40B4-BE49-F238E27FC236}">
                <a16:creationId xmlns:a16="http://schemas.microsoft.com/office/drawing/2014/main" id="{B161354F-1208-4A56-A170-EF91F946B7E9}"/>
              </a:ext>
            </a:extLst>
          </p:cNvPr>
          <p:cNvSpPr txBox="1"/>
          <p:nvPr/>
        </p:nvSpPr>
        <p:spPr>
          <a:xfrm>
            <a:off x="2649794" y="2144845"/>
            <a:ext cx="4572000" cy="312650"/>
          </a:xfrm>
          <a:prstGeom prst="rect">
            <a:avLst/>
          </a:prstGeom>
          <a:noFill/>
        </p:spPr>
        <p:txBody>
          <a:bodyPr wrap="square">
            <a:spAutoFit/>
          </a:bodyPr>
          <a:lstStyle/>
          <a:p>
            <a:pPr lvl="0">
              <a:lnSpc>
                <a:spcPct val="107000"/>
              </a:lnSpc>
              <a:spcAft>
                <a:spcPts val="80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Apiculture – for honey and bee waste for bee paper</a:t>
            </a:r>
          </a:p>
        </p:txBody>
      </p:sp>
      <p:sp>
        <p:nvSpPr>
          <p:cNvPr id="33" name="TextBox 32">
            <a:extLst>
              <a:ext uri="{FF2B5EF4-FFF2-40B4-BE49-F238E27FC236}">
                <a16:creationId xmlns:a16="http://schemas.microsoft.com/office/drawing/2014/main" id="{3EFC0D7A-17EC-47D0-A162-CC7435110826}"/>
              </a:ext>
            </a:extLst>
          </p:cNvPr>
          <p:cNvSpPr txBox="1"/>
          <p:nvPr/>
        </p:nvSpPr>
        <p:spPr>
          <a:xfrm>
            <a:off x="2389252" y="3717314"/>
            <a:ext cx="4572000" cy="312650"/>
          </a:xfrm>
          <a:prstGeom prst="rect">
            <a:avLst/>
          </a:prstGeom>
          <a:noFill/>
        </p:spPr>
        <p:txBody>
          <a:bodyPr wrap="square">
            <a:spAutoFit/>
          </a:bodyPr>
          <a:lstStyle/>
          <a:p>
            <a:pPr lvl="0">
              <a:lnSpc>
                <a:spcPct val="107000"/>
              </a:lnSpc>
              <a:spcAft>
                <a:spcPts val="800"/>
              </a:spcAft>
            </a:pPr>
            <a:r>
              <a:rPr lang="en-IN" sz="1400" dirty="0" err="1">
                <a:effectLst/>
                <a:latin typeface="Times New Roman" panose="02020603050405020304" pitchFamily="18" charset="0"/>
                <a:ea typeface="Calibri" panose="020F0502020204030204" pitchFamily="34" charset="0"/>
                <a:cs typeface="Times New Roman" panose="02020603050405020304" pitchFamily="18" charset="0"/>
              </a:rPr>
              <a:t>Daisugi</a:t>
            </a: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 technique for wood </a:t>
            </a:r>
          </a:p>
        </p:txBody>
      </p:sp>
      <p:pic>
        <p:nvPicPr>
          <p:cNvPr id="8" name="Picture 7">
            <a:extLst>
              <a:ext uri="{FF2B5EF4-FFF2-40B4-BE49-F238E27FC236}">
                <a16:creationId xmlns:a16="http://schemas.microsoft.com/office/drawing/2014/main" id="{53156E6C-8101-4CD8-9422-0E40D26A1C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13210"/>
            <a:ext cx="2389252" cy="2952328"/>
          </a:xfrm>
          <a:prstGeom prst="rect">
            <a:avLst/>
          </a:prstGeom>
        </p:spPr>
      </p:pic>
    </p:spTree>
    <p:extLst>
      <p:ext uri="{BB962C8B-B14F-4D97-AF65-F5344CB8AC3E}">
        <p14:creationId xmlns:p14="http://schemas.microsoft.com/office/powerpoint/2010/main" val="319510458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ltLang="ko-KR" dirty="0">
                <a:solidFill>
                  <a:schemeClr val="accent5"/>
                </a:solidFill>
              </a:rPr>
              <a:t>Urban</a:t>
            </a:r>
            <a:r>
              <a:rPr lang="en-US" altLang="ko-KR" dirty="0"/>
              <a:t> </a:t>
            </a:r>
            <a:endParaRPr lang="ko-KR" altLang="en-US" dirty="0"/>
          </a:p>
        </p:txBody>
      </p:sp>
      <p:sp>
        <p:nvSpPr>
          <p:cNvPr id="3" name="Right Triangle 2"/>
          <p:cNvSpPr/>
          <p:nvPr/>
        </p:nvSpPr>
        <p:spPr>
          <a:xfrm rot="5400000">
            <a:off x="7525676" y="1098487"/>
            <a:ext cx="792090" cy="986409"/>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9" name="Right Triangle 8"/>
          <p:cNvSpPr/>
          <p:nvPr/>
        </p:nvSpPr>
        <p:spPr>
          <a:xfrm rot="5400000">
            <a:off x="6565207" y="1867997"/>
            <a:ext cx="792090" cy="986409"/>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0" name="Right Triangle 9"/>
          <p:cNvSpPr/>
          <p:nvPr/>
        </p:nvSpPr>
        <p:spPr>
          <a:xfrm rot="5400000">
            <a:off x="5578798" y="2649244"/>
            <a:ext cx="792090" cy="986409"/>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11" name="Right Triangle 10"/>
          <p:cNvSpPr/>
          <p:nvPr/>
        </p:nvSpPr>
        <p:spPr>
          <a:xfrm rot="5400000">
            <a:off x="4597152" y="3429745"/>
            <a:ext cx="792090" cy="986409"/>
          </a:xfrm>
          <a:prstGeom prst="r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nvGrpSpPr>
          <p:cNvPr id="16" name="Group 15"/>
          <p:cNvGrpSpPr/>
          <p:nvPr/>
        </p:nvGrpSpPr>
        <p:grpSpPr>
          <a:xfrm>
            <a:off x="2987824" y="1227740"/>
            <a:ext cx="4378416" cy="692497"/>
            <a:chOff x="-968680" y="4283314"/>
            <a:chExt cx="6729797" cy="692497"/>
          </a:xfrm>
        </p:grpSpPr>
        <p:sp>
          <p:nvSpPr>
            <p:cNvPr id="17" name="TextBox 16"/>
            <p:cNvSpPr txBox="1"/>
            <p:nvPr/>
          </p:nvSpPr>
          <p:spPr>
            <a:xfrm>
              <a:off x="2113657" y="4495163"/>
              <a:ext cx="3647458" cy="276999"/>
            </a:xfrm>
            <a:prstGeom prst="rect">
              <a:avLst/>
            </a:prstGeom>
            <a:noFill/>
          </p:spPr>
          <p:txBody>
            <a:bodyPr wrap="square" rtlCol="0">
              <a:spAutoFit/>
            </a:bodyPr>
            <a:lstStyle/>
            <a:p>
              <a:pPr algn="r"/>
              <a:endParaRPr lang="en-US" altLang="ko-KR" sz="1200" dirty="0">
                <a:solidFill>
                  <a:schemeClr val="tx1">
                    <a:lumMod val="75000"/>
                    <a:lumOff val="25000"/>
                  </a:schemeClr>
                </a:solidFill>
                <a:cs typeface="Arial" pitchFamily="34" charset="0"/>
              </a:endParaRPr>
            </a:p>
          </p:txBody>
        </p:sp>
        <p:sp>
          <p:nvSpPr>
            <p:cNvPr id="18" name="TextBox 17"/>
            <p:cNvSpPr txBox="1"/>
            <p:nvPr/>
          </p:nvSpPr>
          <p:spPr>
            <a:xfrm>
              <a:off x="-968680" y="4283314"/>
              <a:ext cx="6729797" cy="692497"/>
            </a:xfrm>
            <a:prstGeom prst="rect">
              <a:avLst/>
            </a:prstGeom>
            <a:noFill/>
          </p:spPr>
          <p:txBody>
            <a:bodyPr wrap="square" rtlCol="0">
              <a:spAutoFit/>
            </a:bodyPr>
            <a:lstStyle/>
            <a:p>
              <a:pPr algn="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Biodegradable waste collection - making methane gas and making organic fertiliser</a:t>
              </a:r>
            </a:p>
            <a:p>
              <a:pPr algn="r"/>
              <a:endParaRPr lang="ko-KR" altLang="en-US" sz="1050"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grpSp>
        <p:nvGrpSpPr>
          <p:cNvPr id="19" name="Group 18"/>
          <p:cNvGrpSpPr/>
          <p:nvPr/>
        </p:nvGrpSpPr>
        <p:grpSpPr>
          <a:xfrm>
            <a:off x="3203848" y="1962820"/>
            <a:ext cx="3259221" cy="738664"/>
            <a:chOff x="847458" y="4256325"/>
            <a:chExt cx="5009550" cy="738664"/>
          </a:xfrm>
        </p:grpSpPr>
        <p:sp>
          <p:nvSpPr>
            <p:cNvPr id="20" name="TextBox 19"/>
            <p:cNvSpPr txBox="1"/>
            <p:nvPr/>
          </p:nvSpPr>
          <p:spPr>
            <a:xfrm>
              <a:off x="2113657" y="4495163"/>
              <a:ext cx="3647458" cy="276999"/>
            </a:xfrm>
            <a:prstGeom prst="rect">
              <a:avLst/>
            </a:prstGeom>
            <a:noFill/>
          </p:spPr>
          <p:txBody>
            <a:bodyPr wrap="square" rtlCol="0">
              <a:spAutoFit/>
            </a:bodyPr>
            <a:lstStyle/>
            <a:p>
              <a:pPr algn="r"/>
              <a:endParaRPr lang="en-US" altLang="ko-KR" sz="1200" dirty="0">
                <a:solidFill>
                  <a:schemeClr val="tx1">
                    <a:lumMod val="75000"/>
                    <a:lumOff val="25000"/>
                  </a:schemeClr>
                </a:solidFill>
                <a:cs typeface="Arial" pitchFamily="34" charset="0"/>
              </a:endParaRPr>
            </a:p>
          </p:txBody>
        </p:sp>
        <p:sp>
          <p:nvSpPr>
            <p:cNvPr id="21" name="TextBox 20"/>
            <p:cNvSpPr txBox="1"/>
            <p:nvPr/>
          </p:nvSpPr>
          <p:spPr>
            <a:xfrm>
              <a:off x="847458" y="4256325"/>
              <a:ext cx="5009550" cy="738664"/>
            </a:xfrm>
            <a:prstGeom prst="rect">
              <a:avLst/>
            </a:prstGeom>
            <a:noFill/>
          </p:spPr>
          <p:txBody>
            <a:bodyPr wrap="square" rtlCol="0">
              <a:spAutoFit/>
            </a:bodyPr>
            <a:lstStyle/>
            <a:p>
              <a:pPr algn="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Incense sticks from flowers collected from temples all around the city</a:t>
              </a:r>
            </a:p>
            <a:p>
              <a:pPr algn="r"/>
              <a:endParaRPr lang="ko-KR" altLang="en-US" sz="1400"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grpSp>
        <p:nvGrpSpPr>
          <p:cNvPr id="22" name="Group 21"/>
          <p:cNvGrpSpPr/>
          <p:nvPr/>
        </p:nvGrpSpPr>
        <p:grpSpPr>
          <a:xfrm>
            <a:off x="2604688" y="2817737"/>
            <a:ext cx="2844844" cy="707886"/>
            <a:chOff x="1463660" y="4314669"/>
            <a:chExt cx="4372637" cy="707886"/>
          </a:xfrm>
        </p:grpSpPr>
        <p:sp>
          <p:nvSpPr>
            <p:cNvPr id="23" name="TextBox 22"/>
            <p:cNvSpPr txBox="1"/>
            <p:nvPr/>
          </p:nvSpPr>
          <p:spPr>
            <a:xfrm>
              <a:off x="2113657" y="4495163"/>
              <a:ext cx="3647458" cy="276999"/>
            </a:xfrm>
            <a:prstGeom prst="rect">
              <a:avLst/>
            </a:prstGeom>
            <a:noFill/>
          </p:spPr>
          <p:txBody>
            <a:bodyPr wrap="square" rtlCol="0">
              <a:spAutoFit/>
            </a:bodyPr>
            <a:lstStyle/>
            <a:p>
              <a:pPr algn="r"/>
              <a:endParaRPr lang="en-US" altLang="ko-KR" sz="1200" dirty="0">
                <a:solidFill>
                  <a:schemeClr val="tx1">
                    <a:lumMod val="75000"/>
                    <a:lumOff val="25000"/>
                  </a:schemeClr>
                </a:solidFill>
                <a:cs typeface="Arial" pitchFamily="34" charset="0"/>
              </a:endParaRPr>
            </a:p>
          </p:txBody>
        </p:sp>
        <p:sp>
          <p:nvSpPr>
            <p:cNvPr id="24" name="TextBox 23"/>
            <p:cNvSpPr txBox="1"/>
            <p:nvPr/>
          </p:nvSpPr>
          <p:spPr>
            <a:xfrm>
              <a:off x="1463660" y="4314669"/>
              <a:ext cx="4372637" cy="707886"/>
            </a:xfrm>
            <a:prstGeom prst="rect">
              <a:avLst/>
            </a:prstGeom>
            <a:noFill/>
          </p:spPr>
          <p:txBody>
            <a:bodyPr wrap="square" rtlCol="0">
              <a:spAutoFit/>
            </a:bodyPr>
            <a:lstStyle/>
            <a:p>
              <a:pPr algn="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Tapioca plastic production – I am not plastic bags</a:t>
              </a:r>
            </a:p>
            <a:p>
              <a:pPr algn="r"/>
              <a:endParaRPr lang="ko-KR" altLang="en-US" sz="1200" b="1" dirty="0">
                <a:solidFill>
                  <a:schemeClr val="tx1">
                    <a:lumMod val="75000"/>
                    <a:lumOff val="25000"/>
                  </a:schemeClr>
                </a:solidFill>
                <a:cs typeface="Arial" pitchFamily="34" charset="0"/>
              </a:endParaRPr>
            </a:p>
          </p:txBody>
        </p:sp>
      </p:grpSp>
      <p:grpSp>
        <p:nvGrpSpPr>
          <p:cNvPr id="25" name="Group 24"/>
          <p:cNvGrpSpPr/>
          <p:nvPr/>
        </p:nvGrpSpPr>
        <p:grpSpPr>
          <a:xfrm>
            <a:off x="2053393" y="3591581"/>
            <a:ext cx="2373043" cy="492443"/>
            <a:chOff x="2113657" y="4283314"/>
            <a:chExt cx="3647460" cy="492443"/>
          </a:xfrm>
        </p:grpSpPr>
        <p:sp>
          <p:nvSpPr>
            <p:cNvPr id="26" name="TextBox 25"/>
            <p:cNvSpPr txBox="1"/>
            <p:nvPr/>
          </p:nvSpPr>
          <p:spPr>
            <a:xfrm>
              <a:off x="2113657" y="4495163"/>
              <a:ext cx="3647458" cy="276999"/>
            </a:xfrm>
            <a:prstGeom prst="rect">
              <a:avLst/>
            </a:prstGeom>
            <a:noFill/>
          </p:spPr>
          <p:txBody>
            <a:bodyPr wrap="square" rtlCol="0">
              <a:spAutoFit/>
            </a:bodyPr>
            <a:lstStyle/>
            <a:p>
              <a:pPr algn="r"/>
              <a:endParaRPr lang="en-US" altLang="ko-KR" sz="1200" dirty="0">
                <a:solidFill>
                  <a:schemeClr val="tx1">
                    <a:lumMod val="75000"/>
                    <a:lumOff val="25000"/>
                  </a:schemeClr>
                </a:solidFill>
                <a:cs typeface="Arial" pitchFamily="34" charset="0"/>
              </a:endParaRPr>
            </a:p>
          </p:txBody>
        </p:sp>
        <p:sp>
          <p:nvSpPr>
            <p:cNvPr id="27" name="TextBox 26"/>
            <p:cNvSpPr txBox="1"/>
            <p:nvPr/>
          </p:nvSpPr>
          <p:spPr>
            <a:xfrm>
              <a:off x="2113659" y="4283314"/>
              <a:ext cx="3647458" cy="492443"/>
            </a:xfrm>
            <a:prstGeom prst="rect">
              <a:avLst/>
            </a:prstGeom>
            <a:noFill/>
          </p:spPr>
          <p:txBody>
            <a:bodyPr wrap="square" rtlCol="0">
              <a:spAutoFit/>
            </a:bodyPr>
            <a:lstStyle/>
            <a:p>
              <a:pPr algn="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Vegan leather using cacti</a:t>
              </a:r>
            </a:p>
            <a:p>
              <a:pPr algn="r"/>
              <a:endParaRPr lang="ko-KR" altLang="en-US" sz="1200" b="1" dirty="0">
                <a:solidFill>
                  <a:schemeClr val="tx1">
                    <a:lumMod val="75000"/>
                    <a:lumOff val="25000"/>
                  </a:schemeClr>
                </a:solidFill>
                <a:cs typeface="Arial" pitchFamily="34" charset="0"/>
              </a:endParaRPr>
            </a:p>
          </p:txBody>
        </p:sp>
      </p:grpSp>
      <p:sp>
        <p:nvSpPr>
          <p:cNvPr id="28" name="TextBox 27"/>
          <p:cNvSpPr txBox="1"/>
          <p:nvPr/>
        </p:nvSpPr>
        <p:spPr>
          <a:xfrm>
            <a:off x="7480010" y="1229602"/>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01</a:t>
            </a:r>
          </a:p>
        </p:txBody>
      </p:sp>
      <p:sp>
        <p:nvSpPr>
          <p:cNvPr id="29" name="TextBox 28"/>
          <p:cNvSpPr txBox="1"/>
          <p:nvPr/>
        </p:nvSpPr>
        <p:spPr>
          <a:xfrm>
            <a:off x="6494207" y="2007543"/>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02</a:t>
            </a:r>
          </a:p>
        </p:txBody>
      </p:sp>
      <p:sp>
        <p:nvSpPr>
          <p:cNvPr id="30" name="TextBox 29"/>
          <p:cNvSpPr txBox="1"/>
          <p:nvPr/>
        </p:nvSpPr>
        <p:spPr>
          <a:xfrm>
            <a:off x="5508404" y="2785484"/>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03</a:t>
            </a:r>
          </a:p>
        </p:txBody>
      </p:sp>
      <p:sp>
        <p:nvSpPr>
          <p:cNvPr id="31" name="TextBox 30"/>
          <p:cNvSpPr txBox="1"/>
          <p:nvPr/>
        </p:nvSpPr>
        <p:spPr>
          <a:xfrm>
            <a:off x="4522601" y="3563426"/>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04</a:t>
            </a:r>
          </a:p>
        </p:txBody>
      </p:sp>
      <p:sp>
        <p:nvSpPr>
          <p:cNvPr id="35" name="Right Triangle 34">
            <a:extLst>
              <a:ext uri="{FF2B5EF4-FFF2-40B4-BE49-F238E27FC236}">
                <a16:creationId xmlns:a16="http://schemas.microsoft.com/office/drawing/2014/main" id="{A4E881D6-9911-4928-84C3-B51A9D37FAD1}"/>
              </a:ext>
            </a:extLst>
          </p:cNvPr>
          <p:cNvSpPr/>
          <p:nvPr/>
        </p:nvSpPr>
        <p:spPr>
          <a:xfrm rot="5400000">
            <a:off x="7351685" y="3325429"/>
            <a:ext cx="792090" cy="986409"/>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36" name="Right Triangle 35">
            <a:extLst>
              <a:ext uri="{FF2B5EF4-FFF2-40B4-BE49-F238E27FC236}">
                <a16:creationId xmlns:a16="http://schemas.microsoft.com/office/drawing/2014/main" id="{5282B502-B174-4375-B478-C4190C29130E}"/>
              </a:ext>
            </a:extLst>
          </p:cNvPr>
          <p:cNvSpPr/>
          <p:nvPr/>
        </p:nvSpPr>
        <p:spPr>
          <a:xfrm rot="5400000">
            <a:off x="8277356" y="2555919"/>
            <a:ext cx="792090" cy="986409"/>
          </a:xfrm>
          <a:prstGeom prst="r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37" name="TextBox 36">
            <a:extLst>
              <a:ext uri="{FF2B5EF4-FFF2-40B4-BE49-F238E27FC236}">
                <a16:creationId xmlns:a16="http://schemas.microsoft.com/office/drawing/2014/main" id="{6498A39C-A317-4B9D-81DF-0306121827E4}"/>
              </a:ext>
            </a:extLst>
          </p:cNvPr>
          <p:cNvSpPr txBox="1"/>
          <p:nvPr/>
        </p:nvSpPr>
        <p:spPr>
          <a:xfrm>
            <a:off x="8244408" y="2627015"/>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05</a:t>
            </a:r>
          </a:p>
        </p:txBody>
      </p:sp>
      <p:sp>
        <p:nvSpPr>
          <p:cNvPr id="38" name="TextBox 37">
            <a:extLst>
              <a:ext uri="{FF2B5EF4-FFF2-40B4-BE49-F238E27FC236}">
                <a16:creationId xmlns:a16="http://schemas.microsoft.com/office/drawing/2014/main" id="{0903C0D1-7830-49C7-9D53-0F465D883F7C}"/>
              </a:ext>
            </a:extLst>
          </p:cNvPr>
          <p:cNvSpPr txBox="1"/>
          <p:nvPr/>
        </p:nvSpPr>
        <p:spPr>
          <a:xfrm>
            <a:off x="7345410" y="3539863"/>
            <a:ext cx="470598" cy="307777"/>
          </a:xfrm>
          <a:prstGeom prst="rect">
            <a:avLst/>
          </a:prstGeom>
          <a:noFill/>
        </p:spPr>
        <p:txBody>
          <a:bodyPr wrap="square" tIns="0" bIns="0" rtlCol="0" anchor="ctr">
            <a:spAutoFit/>
          </a:bodyPr>
          <a:lstStyle/>
          <a:p>
            <a:r>
              <a:rPr lang="en-US" altLang="ko-KR" sz="2000" b="1" dirty="0">
                <a:solidFill>
                  <a:schemeClr val="bg1"/>
                </a:solidFill>
                <a:latin typeface="Arial" pitchFamily="34" charset="0"/>
                <a:cs typeface="Arial" pitchFamily="34" charset="0"/>
              </a:rPr>
              <a:t>06</a:t>
            </a:r>
          </a:p>
        </p:txBody>
      </p:sp>
      <p:sp>
        <p:nvSpPr>
          <p:cNvPr id="39" name="TextBox 38">
            <a:extLst>
              <a:ext uri="{FF2B5EF4-FFF2-40B4-BE49-F238E27FC236}">
                <a16:creationId xmlns:a16="http://schemas.microsoft.com/office/drawing/2014/main" id="{F885A420-F61D-4FCC-9067-5C9DCB612018}"/>
              </a:ext>
            </a:extLst>
          </p:cNvPr>
          <p:cNvSpPr txBox="1"/>
          <p:nvPr/>
        </p:nvSpPr>
        <p:spPr>
          <a:xfrm>
            <a:off x="6704741" y="2667415"/>
            <a:ext cx="1470476" cy="923330"/>
          </a:xfrm>
          <a:prstGeom prst="rect">
            <a:avLst/>
          </a:prstGeom>
          <a:noFill/>
        </p:spPr>
        <p:txBody>
          <a:bodyPr wrap="square" rtlCol="0">
            <a:spAutoFit/>
          </a:bodyPr>
          <a:lstStyle/>
          <a:p>
            <a:pPr algn="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Labour work for many small-scale industries</a:t>
            </a:r>
          </a:p>
          <a:p>
            <a:pPr algn="r"/>
            <a:endParaRPr lang="ko-KR" altLang="en-US" sz="1200" b="1" dirty="0">
              <a:solidFill>
                <a:schemeClr val="tx1">
                  <a:lumMod val="75000"/>
                  <a:lumOff val="25000"/>
                </a:schemeClr>
              </a:solidFill>
              <a:cs typeface="Arial" pitchFamily="34" charset="0"/>
            </a:endParaRPr>
          </a:p>
        </p:txBody>
      </p:sp>
      <p:sp>
        <p:nvSpPr>
          <p:cNvPr id="40" name="TextBox 39">
            <a:extLst>
              <a:ext uri="{FF2B5EF4-FFF2-40B4-BE49-F238E27FC236}">
                <a16:creationId xmlns:a16="http://schemas.microsoft.com/office/drawing/2014/main" id="{CA3F4E55-771B-4BE6-8E11-D39A47F73CED}"/>
              </a:ext>
            </a:extLst>
          </p:cNvPr>
          <p:cNvSpPr txBox="1"/>
          <p:nvPr/>
        </p:nvSpPr>
        <p:spPr>
          <a:xfrm>
            <a:off x="5370751" y="3472586"/>
            <a:ext cx="2161398" cy="768415"/>
          </a:xfrm>
          <a:prstGeom prst="rect">
            <a:avLst/>
          </a:prstGeom>
          <a:noFill/>
        </p:spPr>
        <p:txBody>
          <a:bodyPr wrap="square" rtlCol="0">
            <a:spAutoFit/>
          </a:bodyPr>
          <a:lstStyle/>
          <a:p>
            <a:pPr lvl="0">
              <a:lnSpc>
                <a:spcPct val="107000"/>
              </a:lnSpc>
              <a:spcAft>
                <a:spcPts val="80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Small scale and                   indigenous industries for                      handicraft    products</a:t>
            </a:r>
          </a:p>
        </p:txBody>
      </p:sp>
      <p:pic>
        <p:nvPicPr>
          <p:cNvPr id="7" name="Picture 6">
            <a:extLst>
              <a:ext uri="{FF2B5EF4-FFF2-40B4-BE49-F238E27FC236}">
                <a16:creationId xmlns:a16="http://schemas.microsoft.com/office/drawing/2014/main" id="{45C55C9F-52B4-4784-B9E0-EB3DA9CCA90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208" y="0"/>
            <a:ext cx="3008369" cy="1253487"/>
          </a:xfrm>
          <a:prstGeom prst="rect">
            <a:avLst/>
          </a:prstGeom>
        </p:spPr>
      </p:pic>
      <p:pic>
        <p:nvPicPr>
          <p:cNvPr id="41" name="Picture 40">
            <a:extLst>
              <a:ext uri="{FF2B5EF4-FFF2-40B4-BE49-F238E27FC236}">
                <a16:creationId xmlns:a16="http://schemas.microsoft.com/office/drawing/2014/main" id="{5FD71D7D-8801-47AB-8CC3-71C6C9A6F8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0" y="1429527"/>
            <a:ext cx="2485912" cy="2889467"/>
          </a:xfrm>
          <a:prstGeom prst="rect">
            <a:avLst/>
          </a:prstGeom>
        </p:spPr>
      </p:pic>
    </p:spTree>
    <p:extLst>
      <p:ext uri="{BB962C8B-B14F-4D97-AF65-F5344CB8AC3E}">
        <p14:creationId xmlns:p14="http://schemas.microsoft.com/office/powerpoint/2010/main" val="315686250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D04712B-048C-4BC7-884C-B4C8E2459397}"/>
              </a:ext>
            </a:extLst>
          </p:cNvPr>
          <p:cNvPicPr>
            <a:picLocks noGrp="1" noChangeAspect="1"/>
          </p:cNvPicPr>
          <p:nvPr>
            <p:ph type="pic" idx="12"/>
          </p:nvPr>
        </p:nvPicPr>
        <p:blipFill>
          <a:blip r:embed="rId2">
            <a:extLst>
              <a:ext uri="{28A0092B-C50C-407E-A947-70E740481C1C}">
                <a14:useLocalDpi xmlns:a14="http://schemas.microsoft.com/office/drawing/2010/main" val="0"/>
              </a:ext>
            </a:extLst>
          </a:blip>
          <a:srcRect t="1330" b="1330"/>
          <a:stretch>
            <a:fillRect/>
          </a:stretch>
        </p:blipFill>
        <p:spPr/>
      </p:pic>
      <p:pic>
        <p:nvPicPr>
          <p:cNvPr id="7" name="Picture 6">
            <a:extLst>
              <a:ext uri="{FF2B5EF4-FFF2-40B4-BE49-F238E27FC236}">
                <a16:creationId xmlns:a16="http://schemas.microsoft.com/office/drawing/2014/main" id="{5D2771CE-7FA3-4054-85BF-57ADBE1DD3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2499742"/>
          </a:xfrm>
          <a:prstGeom prst="rect">
            <a:avLst/>
          </a:prstGeom>
        </p:spPr>
      </p:pic>
    </p:spTree>
    <p:extLst>
      <p:ext uri="{BB962C8B-B14F-4D97-AF65-F5344CB8AC3E}">
        <p14:creationId xmlns:p14="http://schemas.microsoft.com/office/powerpoint/2010/main" val="127252462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8652" y="2607587"/>
            <a:ext cx="6840593" cy="1857692"/>
            <a:chOff x="1403815" y="1635646"/>
            <a:chExt cx="6840593" cy="1857692"/>
          </a:xfrm>
        </p:grpSpPr>
        <p:sp>
          <p:nvSpPr>
            <p:cNvPr id="6" name="TextBox 5"/>
            <p:cNvSpPr txBox="1"/>
            <p:nvPr/>
          </p:nvSpPr>
          <p:spPr>
            <a:xfrm>
              <a:off x="1403815" y="1923678"/>
              <a:ext cx="6831941" cy="1569660"/>
            </a:xfrm>
            <a:prstGeom prst="rect">
              <a:avLst/>
            </a:prstGeom>
            <a:noFill/>
          </p:spPr>
          <p:txBody>
            <a:bodyPr wrap="square" rtlCol="0">
              <a:spAutoFit/>
            </a:bodyPr>
            <a:lstStyle/>
            <a:p>
              <a:pPr algn="just"/>
              <a:r>
                <a:rPr lang="en-US" altLang="ko-KR" sz="1200" dirty="0">
                  <a:solidFill>
                    <a:schemeClr val="tx1">
                      <a:lumMod val="75000"/>
                      <a:lumOff val="25000"/>
                    </a:schemeClr>
                  </a:solidFill>
                  <a:latin typeface="Times New Roman" panose="02020603050405020304" pitchFamily="18" charset="0"/>
                  <a:cs typeface="Times New Roman" panose="02020603050405020304" pitchFamily="18" charset="0"/>
                </a:rPr>
                <a:t>Poverty is hunger. Poverty is lack of shelter. Poverty is being sick and not being able to see a doctor. Poverty is not having access to school and not knowing how to read. Poverty is not having a job, is fear for the future, living one day at a time.</a:t>
              </a:r>
            </a:p>
            <a:p>
              <a:pPr algn="just"/>
              <a:r>
                <a:rPr lang="en-US" altLang="ko-KR" sz="1200" dirty="0">
                  <a:solidFill>
                    <a:schemeClr val="tx1">
                      <a:lumMod val="75000"/>
                      <a:lumOff val="25000"/>
                    </a:schemeClr>
                  </a:solidFill>
                  <a:latin typeface="Times New Roman" panose="02020603050405020304" pitchFamily="18" charset="0"/>
                  <a:cs typeface="Times New Roman" panose="02020603050405020304" pitchFamily="18" charset="0"/>
                </a:rPr>
                <a:t>Poverty has many faces, changing from place to place and across time, and has been described in many ways.  Most often, poverty is a situation people want to escape. So poverty is a call to action -- for the poor and the wealthy alike -- a call to change the world so that many more may have enough to eat, adequate shelter, access to education and health, protection from violence, and a voice in what happens in their communities.</a:t>
              </a:r>
            </a:p>
          </p:txBody>
        </p:sp>
        <p:sp>
          <p:nvSpPr>
            <p:cNvPr id="7" name="Text Placeholder 13"/>
            <p:cNvSpPr txBox="1">
              <a:spLocks/>
            </p:cNvSpPr>
            <p:nvPr/>
          </p:nvSpPr>
          <p:spPr>
            <a:xfrm>
              <a:off x="3714846" y="1635646"/>
              <a:ext cx="4529562" cy="576064"/>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endParaRPr lang="ko-KR" altLang="en-US" sz="3600" b="1" dirty="0">
                <a:solidFill>
                  <a:schemeClr val="accent5"/>
                </a:solidFill>
                <a:latin typeface="+mj-lt"/>
                <a:cs typeface="Arial" pitchFamily="34" charset="0"/>
              </a:endParaRPr>
            </a:p>
          </p:txBody>
        </p:sp>
      </p:grpSp>
      <p:pic>
        <p:nvPicPr>
          <p:cNvPr id="4" name="Picture Placeholder 3">
            <a:extLst>
              <a:ext uri="{FF2B5EF4-FFF2-40B4-BE49-F238E27FC236}">
                <a16:creationId xmlns:a16="http://schemas.microsoft.com/office/drawing/2014/main" id="{7DB75A43-00A5-4E9B-9940-475E3DDA4FAB}"/>
              </a:ext>
            </a:extLst>
          </p:cNvPr>
          <p:cNvPicPr>
            <a:picLocks noGrp="1" noChangeAspect="1"/>
          </p:cNvPicPr>
          <p:nvPr>
            <p:ph type="pic" idx="12"/>
          </p:nvPr>
        </p:nvPicPr>
        <p:blipFill>
          <a:blip r:embed="rId2" cstate="print">
            <a:extLst>
              <a:ext uri="{28A0092B-C50C-407E-A947-70E740481C1C}">
                <a14:useLocalDpi xmlns:a14="http://schemas.microsoft.com/office/drawing/2010/main" val="0"/>
              </a:ext>
            </a:extLst>
          </a:blip>
          <a:srcRect l="958" r="958"/>
          <a:stretch>
            <a:fillRect/>
          </a:stretch>
        </p:blipFill>
        <p:spPr>
          <a:xfrm>
            <a:off x="3181945" y="0"/>
            <a:ext cx="2727023" cy="1779662"/>
          </a:xfrm>
        </p:spPr>
      </p:pic>
      <p:pic>
        <p:nvPicPr>
          <p:cNvPr id="10" name="Picture 9">
            <a:extLst>
              <a:ext uri="{FF2B5EF4-FFF2-40B4-BE49-F238E27FC236}">
                <a16:creationId xmlns:a16="http://schemas.microsoft.com/office/drawing/2014/main" id="{19C683D3-541C-4290-B047-61140D464F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209114"/>
            <a:ext cx="2483768" cy="1569660"/>
          </a:xfrm>
          <a:prstGeom prst="rect">
            <a:avLst/>
          </a:prstGeom>
        </p:spPr>
      </p:pic>
    </p:spTree>
    <p:extLst>
      <p:ext uri="{BB962C8B-B14F-4D97-AF65-F5344CB8AC3E}">
        <p14:creationId xmlns:p14="http://schemas.microsoft.com/office/powerpoint/2010/main" val="186804055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59087" y="2607587"/>
            <a:ext cx="9311607" cy="2337597"/>
            <a:chOff x="1340598" y="1635646"/>
            <a:chExt cx="6903810" cy="2337597"/>
          </a:xfrm>
        </p:grpSpPr>
        <p:sp>
          <p:nvSpPr>
            <p:cNvPr id="6" name="TextBox 5"/>
            <p:cNvSpPr txBox="1"/>
            <p:nvPr/>
          </p:nvSpPr>
          <p:spPr>
            <a:xfrm>
              <a:off x="1340598" y="1664919"/>
              <a:ext cx="6831941" cy="2308324"/>
            </a:xfrm>
            <a:prstGeom prst="rect">
              <a:avLst/>
            </a:prstGeom>
            <a:noFill/>
          </p:spPr>
          <p:txBody>
            <a:bodyPr wrap="square" rtlCol="0">
              <a:spAutoFit/>
            </a:bodyPr>
            <a:lstStyle/>
            <a:p>
              <a:pPr algn="just"/>
              <a:br>
                <a:rPr lang="en-US" sz="1200" dirty="0"/>
              </a:br>
              <a:r>
                <a:rPr lang="en-US" sz="1200" b="0" i="0" dirty="0">
                  <a:solidFill>
                    <a:srgbClr val="202124"/>
                  </a:solidFill>
                  <a:effectLst/>
                  <a:latin typeface="Times New Roman" panose="02020603050405020304" pitchFamily="18" charset="0"/>
                  <a:cs typeface="Times New Roman" panose="02020603050405020304" pitchFamily="18" charset="0"/>
                </a:rPr>
                <a:t>Poverty line is </a:t>
              </a:r>
              <a:r>
                <a:rPr lang="en-US" sz="1200" b="1" i="0" dirty="0">
                  <a:solidFill>
                    <a:srgbClr val="202124"/>
                  </a:solidFill>
                  <a:effectLst/>
                  <a:latin typeface="Times New Roman" panose="02020603050405020304" pitchFamily="18" charset="0"/>
                  <a:cs typeface="Times New Roman" panose="02020603050405020304" pitchFamily="18" charset="0"/>
                </a:rPr>
                <a:t>the level of income to meet the minimum living conditions</a:t>
              </a:r>
              <a:r>
                <a:rPr lang="en-US" sz="1200" b="0" i="0" dirty="0">
                  <a:solidFill>
                    <a:srgbClr val="202124"/>
                  </a:solidFill>
                  <a:effectLst/>
                  <a:latin typeface="Times New Roman" panose="02020603050405020304" pitchFamily="18" charset="0"/>
                  <a:cs typeface="Times New Roman" panose="02020603050405020304" pitchFamily="18" charset="0"/>
                </a:rPr>
                <a:t>. Poverty line is the amount of money needed for a person to meet his basic needs. It is defined as the money value of the goods and services needed to provide basic welfare to an individual.</a:t>
              </a:r>
            </a:p>
            <a:p>
              <a:pPr algn="just"/>
              <a:endParaRPr lang="en-US" sz="1200" dirty="0">
                <a:solidFill>
                  <a:srgbClr val="202124"/>
                </a:solidFill>
                <a:latin typeface="Times New Roman" panose="02020603050405020304" pitchFamily="18" charset="0"/>
                <a:cs typeface="Times New Roman" panose="02020603050405020304" pitchFamily="18" charset="0"/>
              </a:endParaRPr>
            </a:p>
            <a:p>
              <a:pPr algn="just"/>
              <a:r>
                <a:rPr lang="en-US" sz="1200" b="0" i="0" dirty="0">
                  <a:solidFill>
                    <a:schemeClr val="accent1"/>
                  </a:solidFill>
                  <a:effectLst/>
                  <a:latin typeface="Times New Roman" panose="02020603050405020304" pitchFamily="18" charset="0"/>
                  <a:cs typeface="Times New Roman" panose="02020603050405020304" pitchFamily="18" charset="0"/>
                </a:rPr>
                <a:t>International Standards</a:t>
              </a:r>
            </a:p>
            <a:p>
              <a:pPr algn="just"/>
              <a:r>
                <a:rPr lang="en-US" sz="1200" b="0" i="0" dirty="0">
                  <a:solidFill>
                    <a:srgbClr val="202124"/>
                  </a:solidFill>
                  <a:effectLst/>
                  <a:latin typeface="Times New Roman" panose="02020603050405020304" pitchFamily="18" charset="0"/>
                  <a:cs typeface="Times New Roman" panose="02020603050405020304" pitchFamily="18" charset="0"/>
                </a:rPr>
                <a:t>People living below a poverty line don't have enough to meet their basic needs. Countries typically define national poverty lines, and we use the lines of a group of the poorest countries to define the international extreme poverty line of $1.90 per day.</a:t>
              </a:r>
            </a:p>
            <a:p>
              <a:pPr algn="just"/>
              <a:r>
                <a:rPr lang="en-US" sz="1200" b="0" i="0" dirty="0">
                  <a:solidFill>
                    <a:schemeClr val="accent1"/>
                  </a:solidFill>
                  <a:effectLst/>
                  <a:latin typeface="Times New Roman" panose="02020603050405020304" pitchFamily="18" charset="0"/>
                  <a:cs typeface="Times New Roman" panose="02020603050405020304" pitchFamily="18" charset="0"/>
                </a:rPr>
                <a:t>Indian Standards</a:t>
              </a:r>
            </a:p>
            <a:p>
              <a:pPr algn="just"/>
              <a:r>
                <a:rPr lang="en-US" sz="1200" b="0" i="0" dirty="0">
                  <a:solidFill>
                    <a:srgbClr val="202124"/>
                  </a:solidFill>
                  <a:effectLst/>
                  <a:latin typeface="Times New Roman" panose="02020603050405020304" pitchFamily="18" charset="0"/>
                  <a:cs typeface="Times New Roman" panose="02020603050405020304" pitchFamily="18" charset="0"/>
                </a:rPr>
                <a:t>Monthly per capita consumption expenditure of Rs. 972 in rural areas and Rs. 1407 in urban areas is recommended as the poverty line at the all India level.</a:t>
              </a:r>
            </a:p>
            <a:p>
              <a:pPr algn="just"/>
              <a:endParaRPr lang="en-US" altLang="ko-KR" sz="1200" dirty="0">
                <a:solidFill>
                  <a:srgbClr val="202124"/>
                </a:solidFill>
                <a:latin typeface="arial" panose="020B0604020202020204" pitchFamily="34" charset="0"/>
                <a:cs typeface="Times New Roman" panose="02020603050405020304" pitchFamily="18" charset="0"/>
              </a:endParaRPr>
            </a:p>
            <a:p>
              <a:pPr algn="just"/>
              <a:endParaRPr lang="en-US" altLang="ko-KR" sz="12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7" name="Text Placeholder 13"/>
            <p:cNvSpPr txBox="1">
              <a:spLocks/>
            </p:cNvSpPr>
            <p:nvPr/>
          </p:nvSpPr>
          <p:spPr>
            <a:xfrm>
              <a:off x="3714846" y="1635646"/>
              <a:ext cx="4529562" cy="576064"/>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endParaRPr lang="ko-KR" altLang="en-US" sz="3600" b="1" dirty="0">
                <a:solidFill>
                  <a:schemeClr val="accent5"/>
                </a:solidFill>
                <a:latin typeface="+mj-lt"/>
                <a:cs typeface="Arial" pitchFamily="34" charset="0"/>
              </a:endParaRPr>
            </a:p>
          </p:txBody>
        </p:sp>
      </p:grpSp>
      <p:pic>
        <p:nvPicPr>
          <p:cNvPr id="4" name="Picture Placeholder 3">
            <a:extLst>
              <a:ext uri="{FF2B5EF4-FFF2-40B4-BE49-F238E27FC236}">
                <a16:creationId xmlns:a16="http://schemas.microsoft.com/office/drawing/2014/main" id="{7DB75A43-00A5-4E9B-9940-475E3DDA4FAB}"/>
              </a:ext>
            </a:extLst>
          </p:cNvPr>
          <p:cNvPicPr>
            <a:picLocks noGrp="1" noChangeAspect="1"/>
          </p:cNvPicPr>
          <p:nvPr>
            <p:ph type="pic" idx="12"/>
          </p:nvPr>
        </p:nvPicPr>
        <p:blipFill>
          <a:blip r:embed="rId2" cstate="print">
            <a:extLst>
              <a:ext uri="{28A0092B-C50C-407E-A947-70E740481C1C}">
                <a14:useLocalDpi xmlns:a14="http://schemas.microsoft.com/office/drawing/2010/main" val="0"/>
              </a:ext>
            </a:extLst>
          </a:blip>
          <a:srcRect l="958" r="958"/>
          <a:stretch>
            <a:fillRect/>
          </a:stretch>
        </p:blipFill>
        <p:spPr>
          <a:xfrm>
            <a:off x="3181945" y="0"/>
            <a:ext cx="2727023" cy="1779662"/>
          </a:xfrm>
        </p:spPr>
      </p:pic>
      <p:pic>
        <p:nvPicPr>
          <p:cNvPr id="3" name="Picture 2">
            <a:extLst>
              <a:ext uri="{FF2B5EF4-FFF2-40B4-BE49-F238E27FC236}">
                <a16:creationId xmlns:a16="http://schemas.microsoft.com/office/drawing/2014/main" id="{FCF6EF3E-0D05-48D3-BA4C-51E2145A615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9401"/>
          <a:stretch/>
        </p:blipFill>
        <p:spPr>
          <a:xfrm>
            <a:off x="16233" y="1000488"/>
            <a:ext cx="2727023" cy="1811190"/>
          </a:xfrm>
          <a:prstGeom prst="rect">
            <a:avLst/>
          </a:prstGeom>
        </p:spPr>
      </p:pic>
    </p:spTree>
    <p:extLst>
      <p:ext uri="{BB962C8B-B14F-4D97-AF65-F5344CB8AC3E}">
        <p14:creationId xmlns:p14="http://schemas.microsoft.com/office/powerpoint/2010/main" val="285431913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7000"/>
              </a:lnSpc>
              <a:spcAft>
                <a:spcPts val="8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Abstract</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endParaRPr lang="ko-KR" altLang="en-US" sz="4800" dirty="0">
              <a:solidFill>
                <a:schemeClr val="accent5"/>
              </a:solidFill>
            </a:endParaRPr>
          </a:p>
        </p:txBody>
      </p:sp>
      <p:sp>
        <p:nvSpPr>
          <p:cNvPr id="15" name="TextBox 14"/>
          <p:cNvSpPr txBox="1"/>
          <p:nvPr/>
        </p:nvSpPr>
        <p:spPr>
          <a:xfrm>
            <a:off x="0" y="627534"/>
            <a:ext cx="9180512" cy="4621778"/>
          </a:xfrm>
          <a:prstGeom prst="rect">
            <a:avLst/>
          </a:prstGeom>
          <a:noFill/>
        </p:spPr>
        <p:txBody>
          <a:bodyPr wrap="square" rtlCol="0">
            <a:spAutoFit/>
          </a:bodyPr>
          <a:lstStyle/>
          <a:p>
            <a:endParaRPr lang="en-IN" sz="1800" b="1" dirty="0">
              <a:effectLst/>
              <a:latin typeface="Times New Roman" panose="02020603050405020304" pitchFamily="18" charset="0"/>
              <a:ea typeface="Calibri" panose="020F0502020204030204" pitchFamily="34" charset="0"/>
            </a:endParaRPr>
          </a:p>
          <a:p>
            <a:endParaRPr lang="en-IN" sz="1800" b="1" dirty="0">
              <a:effectLst/>
              <a:latin typeface="Times New Roman" panose="02020603050405020304" pitchFamily="18" charset="0"/>
              <a:ea typeface="Calibri" panose="020F0502020204030204" pitchFamily="34" charset="0"/>
            </a:endParaRPr>
          </a:p>
          <a:p>
            <a:pPr marL="285750" indent="-285750">
              <a:lnSpc>
                <a:spcPct val="150000"/>
              </a:lnSpc>
              <a:spcAft>
                <a:spcPts val="800"/>
              </a:spcAft>
              <a:buFont typeface="Wingdings" panose="05000000000000000000" pitchFamily="2" charset="2"/>
              <a:buChar char="Ø"/>
            </a:pP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Wingdings" panose="05000000000000000000" pitchFamily="2" charset="2"/>
              <a:buChar char="Ø"/>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Oxfam commissioned a new global survey done by 295 economists from 79 countries. The report expects a major increase in income inequality in India and other countries.</a:t>
            </a:r>
          </a:p>
          <a:p>
            <a:pPr marL="285750" indent="-285750">
              <a:lnSpc>
                <a:spcPct val="150000"/>
              </a:lnSpc>
              <a:spcAft>
                <a:spcPts val="800"/>
              </a:spcAft>
              <a:buFont typeface="Wingdings" panose="05000000000000000000" pitchFamily="2" charset="2"/>
              <a:buChar char="Ø"/>
              <a:tabLst>
                <a:tab pos="4089400" algn="l"/>
              </a:tabLs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People have lost their jobs during the COVID-19 pandemic at a very high rate.</a:t>
            </a:r>
          </a:p>
          <a:p>
            <a:pPr marL="285750" indent="-285750">
              <a:lnSpc>
                <a:spcPct val="150000"/>
              </a:lnSpc>
              <a:spcAft>
                <a:spcPts val="800"/>
              </a:spcAft>
              <a:buFont typeface="Wingdings" panose="05000000000000000000" pitchFamily="2" charset="2"/>
              <a:buChar char="Ø"/>
              <a:tabLst>
                <a:tab pos="4089400" algn="l"/>
              </a:tabLs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Monthly per capita consumption expenditure of Rs.972/- in rural areas and rupees Rs.1407/- in urban areas is recommended as the poverty line at the all of India level. It is said that 28% of the Indian population lives below the poverty line.</a:t>
            </a:r>
          </a:p>
          <a:p>
            <a:pPr marL="285750" indent="-285750">
              <a:lnSpc>
                <a:spcPct val="150000"/>
              </a:lnSpc>
              <a:spcAft>
                <a:spcPts val="800"/>
              </a:spcAft>
              <a:buFont typeface="Wingdings" panose="05000000000000000000" pitchFamily="2" charset="2"/>
              <a:buChar char="Ø"/>
              <a:tabLst>
                <a:tab pos="4089400" algn="l"/>
              </a:tabLs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We are going to provide jobs to the people to develop their source of income and to come out from the poverty line. These jobs are also going to be for the well being of our people and nation.</a:t>
            </a:r>
          </a:p>
          <a:p>
            <a:pPr marL="285750" indent="-285750" algn="just">
              <a:lnSpc>
                <a:spcPct val="150000"/>
              </a:lnSpc>
              <a:buFont typeface="Wingdings" panose="05000000000000000000" pitchFamily="2" charset="2"/>
              <a:buChar char="Ø"/>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gn="just"/>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altLang="ko-KR" sz="1200" dirty="0">
              <a:solidFill>
                <a:schemeClr val="tx1">
                  <a:lumMod val="75000"/>
                  <a:lumOff val="25000"/>
                </a:schemeClr>
              </a:solidFill>
              <a:cs typeface="Arial" pitchFamily="34" charset="0"/>
            </a:endParaRPr>
          </a:p>
        </p:txBody>
      </p:sp>
      <p:pic>
        <p:nvPicPr>
          <p:cNvPr id="4" name="Picture 3">
            <a:extLst>
              <a:ext uri="{FF2B5EF4-FFF2-40B4-BE49-F238E27FC236}">
                <a16:creationId xmlns:a16="http://schemas.microsoft.com/office/drawing/2014/main" id="{68FC6F89-1F4F-44A8-A252-6F6AAD1606C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20272" y="-110985"/>
            <a:ext cx="1957395" cy="1106435"/>
          </a:xfrm>
          <a:prstGeom prst="rect">
            <a:avLst/>
          </a:prstGeom>
        </p:spPr>
      </p:pic>
      <p:pic>
        <p:nvPicPr>
          <p:cNvPr id="5" name="Picture 4">
            <a:extLst>
              <a:ext uri="{FF2B5EF4-FFF2-40B4-BE49-F238E27FC236}">
                <a16:creationId xmlns:a16="http://schemas.microsoft.com/office/drawing/2014/main" id="{0A6D08F8-AB21-4618-8D87-15EC56EDC50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612573" cy="1491630"/>
          </a:xfrm>
          <a:prstGeom prst="rect">
            <a:avLst/>
          </a:prstGeom>
        </p:spPr>
      </p:pic>
    </p:spTree>
    <p:extLst>
      <p:ext uri="{BB962C8B-B14F-4D97-AF65-F5344CB8AC3E}">
        <p14:creationId xmlns:p14="http://schemas.microsoft.com/office/powerpoint/2010/main" val="427035916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7000"/>
              </a:lnSpc>
              <a:spcAft>
                <a:spcPts val="8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Abstract</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endParaRPr lang="ko-KR" altLang="en-US" sz="4800" dirty="0">
              <a:solidFill>
                <a:schemeClr val="accent5"/>
              </a:solidFill>
            </a:endParaRPr>
          </a:p>
        </p:txBody>
      </p:sp>
      <p:sp>
        <p:nvSpPr>
          <p:cNvPr id="15" name="TextBox 14"/>
          <p:cNvSpPr txBox="1"/>
          <p:nvPr/>
        </p:nvSpPr>
        <p:spPr>
          <a:xfrm>
            <a:off x="0" y="267494"/>
            <a:ext cx="9180512" cy="4893647"/>
          </a:xfrm>
          <a:prstGeom prst="rect">
            <a:avLst/>
          </a:prstGeom>
          <a:noFill/>
        </p:spPr>
        <p:txBody>
          <a:bodyPr wrap="square" rtlCol="0">
            <a:spAutoFit/>
          </a:bodyPr>
          <a:lstStyle/>
          <a:p>
            <a:endParaRPr lang="en-IN" sz="1800" b="1" dirty="0">
              <a:effectLst/>
              <a:latin typeface="Times New Roman" panose="02020603050405020304" pitchFamily="18" charset="0"/>
              <a:ea typeface="Calibri" panose="020F0502020204030204" pitchFamily="34" charset="0"/>
            </a:endParaRPr>
          </a:p>
          <a:p>
            <a:endParaRPr lang="en-IN" sz="1800" b="1" dirty="0">
              <a:effectLst/>
              <a:latin typeface="Times New Roman" panose="02020603050405020304" pitchFamily="18" charset="0"/>
              <a:ea typeface="Calibri" panose="020F0502020204030204" pitchFamily="34" charset="0"/>
            </a:endParaRPr>
          </a:p>
          <a:p>
            <a:r>
              <a:rPr lang="en-IN" sz="1800" b="1" dirty="0">
                <a:effectLst/>
                <a:latin typeface="Times New Roman" panose="02020603050405020304" pitchFamily="18" charset="0"/>
                <a:ea typeface="Calibri" panose="020F0502020204030204" pitchFamily="34" charset="0"/>
              </a:rPr>
              <a:t>Rural Area </a:t>
            </a:r>
            <a:r>
              <a:rPr lang="en-US" altLang="ko-KR" sz="1200" dirty="0">
                <a:solidFill>
                  <a:schemeClr val="tx1">
                    <a:lumMod val="75000"/>
                    <a:lumOff val="25000"/>
                  </a:schemeClr>
                </a:solidFill>
                <a:cs typeface="Arial" pitchFamily="34" charset="0"/>
              </a:rPr>
              <a:t> </a:t>
            </a:r>
          </a:p>
          <a:p>
            <a:endParaRPr lang="en-US" altLang="ko-KR" sz="1200" dirty="0">
              <a:solidFill>
                <a:schemeClr val="tx1">
                  <a:lumMod val="75000"/>
                  <a:lumOff val="25000"/>
                </a:schemeClr>
              </a:solidFill>
              <a:cs typeface="Arial" pitchFamily="34" charset="0"/>
            </a:endParaRPr>
          </a:p>
          <a:p>
            <a:pPr algn="just">
              <a:lnSpc>
                <a:spcPct val="150000"/>
              </a:lnSpc>
            </a:pPr>
            <a:r>
              <a:rPr lang="en-IN" sz="1200" b="1"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Rural development</a:t>
            </a:r>
            <a:r>
              <a:rPr lang="en-IN" sz="1200"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 is the process of improving the quality of life and economic well-being of people living in </a:t>
            </a:r>
            <a:r>
              <a:rPr lang="en-IN" sz="1200" b="1"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rural areas.</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According to 2011</a:t>
            </a:r>
          </a:p>
          <a:p>
            <a:pPr algn="just">
              <a:lnSpc>
                <a:spcPct val="150000"/>
              </a:lnSpc>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Census 68.84% of population lives in villages. The backwardness of the rural sector would be a major impediment to the overall progress of the </a:t>
            </a:r>
          </a:p>
          <a:p>
            <a:pPr algn="just">
              <a:lnSpc>
                <a:spcPct val="150000"/>
              </a:lnSpc>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economy. India is predominately an agricultural country and farming is their main occupation. </a:t>
            </a:r>
            <a:r>
              <a:rPr lang="en-IN" sz="1200"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According to 2011 Agricultural Census of India, an </a:t>
            </a:r>
          </a:p>
          <a:p>
            <a:pPr algn="just">
              <a:lnSpc>
                <a:spcPct val="150000"/>
              </a:lnSpc>
            </a:pPr>
            <a:r>
              <a:rPr lang="en-IN" sz="1200"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estimated 61.5% dependent on agriculture. </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Technical developments in field of agriculture have increased the gap between the rich and poor, as the </a:t>
            </a:r>
          </a:p>
          <a:p>
            <a:pPr algn="just">
              <a:lnSpc>
                <a:spcPct val="150000"/>
              </a:lnSpc>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better off farmers adopted modern farm technology to a greater extent than the small farmers. The all India Rural Credit Review Committee in its </a:t>
            </a:r>
          </a:p>
          <a:p>
            <a:pPr algn="just">
              <a:lnSpc>
                <a:spcPct val="150000"/>
              </a:lnSpc>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report warned “If the fruits of development continue to be denied to the large sections of rural community, while prosperity accrues to some, the </a:t>
            </a:r>
          </a:p>
          <a:p>
            <a:pPr algn="just">
              <a:lnSpc>
                <a:spcPct val="150000"/>
              </a:lnSpc>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tensions social and economic may not only upset the process of orderly and peaceful change in the rural economy but even frustrate the national </a:t>
            </a:r>
          </a:p>
          <a:p>
            <a:pPr algn="just">
              <a:lnSpc>
                <a:spcPct val="150000"/>
              </a:lnSpc>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affords to set up agricultural production.’’ Report of the All India Rural Credit Committee, New Delhi, 2003 has rightly pointed out that a purely </a:t>
            </a:r>
          </a:p>
          <a:p>
            <a:pPr algn="just">
              <a:lnSpc>
                <a:spcPct val="150000"/>
              </a:lnSpc>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agricultural country remains backward even in respect of agriculture. Most of the labour force in India depends on agriculture, not because it is </a:t>
            </a:r>
          </a:p>
          <a:p>
            <a:pPr algn="just">
              <a:lnSpc>
                <a:spcPct val="150000"/>
              </a:lnSpc>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remunerative but because there are no alternative employment opportunities. This is a major cause for the backwardness of Indian agriculture. A </a:t>
            </a:r>
          </a:p>
          <a:p>
            <a:pPr algn="just">
              <a:lnSpc>
                <a:spcPct val="150000"/>
              </a:lnSpc>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part of the labour force now engaged in agriculture needs to be shifted to non-agricultural occupations.</a:t>
            </a:r>
          </a:p>
          <a:p>
            <a:pPr algn="just"/>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gn="just"/>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altLang="ko-KR" sz="1200" dirty="0">
              <a:solidFill>
                <a:schemeClr val="tx1">
                  <a:lumMod val="75000"/>
                  <a:lumOff val="25000"/>
                </a:schemeClr>
              </a:solidFill>
              <a:cs typeface="Arial" pitchFamily="34" charset="0"/>
            </a:endParaRPr>
          </a:p>
        </p:txBody>
      </p:sp>
      <p:pic>
        <p:nvPicPr>
          <p:cNvPr id="4" name="Picture 3">
            <a:extLst>
              <a:ext uri="{FF2B5EF4-FFF2-40B4-BE49-F238E27FC236}">
                <a16:creationId xmlns:a16="http://schemas.microsoft.com/office/drawing/2014/main" id="{68FC6F89-1F4F-44A8-A252-6F6AAD1606C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20272" y="-110985"/>
            <a:ext cx="1957395" cy="1106435"/>
          </a:xfrm>
          <a:prstGeom prst="rect">
            <a:avLst/>
          </a:prstGeom>
        </p:spPr>
      </p:pic>
    </p:spTree>
    <p:extLst>
      <p:ext uri="{BB962C8B-B14F-4D97-AF65-F5344CB8AC3E}">
        <p14:creationId xmlns:p14="http://schemas.microsoft.com/office/powerpoint/2010/main" val="53759786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7000"/>
              </a:lnSpc>
              <a:spcAft>
                <a:spcPts val="8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Abstract</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endParaRPr lang="ko-KR" altLang="en-US" sz="4800" dirty="0">
              <a:solidFill>
                <a:schemeClr val="accent5"/>
              </a:solidFill>
            </a:endParaRPr>
          </a:p>
        </p:txBody>
      </p:sp>
      <p:sp>
        <p:nvSpPr>
          <p:cNvPr id="15" name="TextBox 14"/>
          <p:cNvSpPr txBox="1"/>
          <p:nvPr/>
        </p:nvSpPr>
        <p:spPr>
          <a:xfrm>
            <a:off x="0" y="339502"/>
            <a:ext cx="9144000" cy="4339650"/>
          </a:xfrm>
          <a:prstGeom prst="rect">
            <a:avLst/>
          </a:prstGeom>
          <a:noFill/>
        </p:spPr>
        <p:txBody>
          <a:bodyPr wrap="square" rtlCol="0">
            <a:spAutoFit/>
          </a:bodyPr>
          <a:lstStyle/>
          <a:p>
            <a:endParaRPr lang="en-IN" sz="1800" b="1" dirty="0">
              <a:effectLst/>
              <a:latin typeface="Times New Roman" panose="02020603050405020304" pitchFamily="18" charset="0"/>
              <a:ea typeface="Calibri" panose="020F0502020204030204" pitchFamily="34" charset="0"/>
            </a:endParaRPr>
          </a:p>
          <a:p>
            <a:r>
              <a:rPr lang="en-IN" b="1" dirty="0">
                <a:latin typeface="Times New Roman" panose="02020603050405020304" pitchFamily="18" charset="0"/>
                <a:ea typeface="Calibri" panose="020F0502020204030204" pitchFamily="34" charset="0"/>
              </a:rPr>
              <a:t>Urban</a:t>
            </a:r>
            <a:r>
              <a:rPr lang="en-IN" sz="1800" b="1" dirty="0">
                <a:effectLst/>
                <a:latin typeface="Times New Roman" panose="02020603050405020304" pitchFamily="18" charset="0"/>
                <a:ea typeface="Calibri" panose="020F0502020204030204" pitchFamily="34" charset="0"/>
              </a:rPr>
              <a:t> Area </a:t>
            </a:r>
            <a:r>
              <a:rPr lang="en-US" altLang="ko-KR" sz="1200" dirty="0">
                <a:solidFill>
                  <a:schemeClr val="tx1">
                    <a:lumMod val="75000"/>
                    <a:lumOff val="25000"/>
                  </a:schemeClr>
                </a:solidFill>
                <a:cs typeface="Arial" pitchFamily="34" charset="0"/>
              </a:rPr>
              <a:t> </a:t>
            </a:r>
          </a:p>
          <a:p>
            <a:endParaRPr lang="en-US" altLang="ko-KR" sz="1200" dirty="0">
              <a:solidFill>
                <a:schemeClr val="tx1">
                  <a:lumMod val="75000"/>
                  <a:lumOff val="25000"/>
                </a:schemeClr>
              </a:solidFill>
              <a:cs typeface="Arial" pitchFamily="34" charset="0"/>
            </a:endParaRPr>
          </a:p>
          <a:p>
            <a:pPr algn="just">
              <a:lnSpc>
                <a:spcPct val="150000"/>
              </a:lnSpc>
            </a:pPr>
            <a:r>
              <a:rPr lang="en-IN" sz="1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Urban centres in India have played significant role in shaping the cultural landscape since ancient time. Presently urban population accounts for 27.78 % of the total population and is likely to go up to 50% by 2051.As compared to the world scenario the figure may not seem alarming but in terms of absolute number it is the second largest urban system. There has been a consistent increase in the number of urban centres and urban population. In the last 50 years the urban population has increased by four times. There has also been massive increase in the class one cities and their contribution in urban population. It is estimated that the contribution of urban sector to the GDP has increased from29 % in1951 to 65 % in 2001 and 90% of the revenue comes from the urban sector. Cities are considered to be the engine of economic growth and provider of jobs, services and assurance for better quality of life. This has promoted the influx of population from small towns and rural areas to big cities leading to the proliferation of squatters and slums, growth of informal sector and acute pressure on basic urban amenities. This would culminate in the poor city governance and the urbanization of poverty. Hence, there is a need to handle the problem of urbanisation professionally by bringing various actors and sectors at a common platform, identify the problems in a wider perspective and try to solve them by creating synergy. In the above backdrop the present paper will discuss the pattern of urbanisation at macro level, changes in the pattern of urban growth, impact of urbanisation on urban environment and role of geographer in urban development and management.</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altLang="ko-KR" sz="1200" dirty="0">
              <a:solidFill>
                <a:schemeClr val="tx1">
                  <a:lumMod val="75000"/>
                  <a:lumOff val="25000"/>
                </a:schemeClr>
              </a:solidFill>
              <a:cs typeface="Arial" pitchFamily="34" charset="0"/>
            </a:endParaRPr>
          </a:p>
        </p:txBody>
      </p:sp>
      <p:pic>
        <p:nvPicPr>
          <p:cNvPr id="4" name="Picture 3">
            <a:extLst>
              <a:ext uri="{FF2B5EF4-FFF2-40B4-BE49-F238E27FC236}">
                <a16:creationId xmlns:a16="http://schemas.microsoft.com/office/drawing/2014/main" id="{C8B8FF4C-4EDF-410B-96BE-88A21BDECA4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20272" y="-110985"/>
            <a:ext cx="1957395" cy="1106435"/>
          </a:xfrm>
          <a:prstGeom prst="rect">
            <a:avLst/>
          </a:prstGeom>
        </p:spPr>
      </p:pic>
    </p:spTree>
    <p:extLst>
      <p:ext uri="{BB962C8B-B14F-4D97-AF65-F5344CB8AC3E}">
        <p14:creationId xmlns:p14="http://schemas.microsoft.com/office/powerpoint/2010/main" val="240965088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565A08AC-42BE-42BB-8E83-E46C1519528D}"/>
              </a:ext>
            </a:extLst>
          </p:cNvPr>
          <p:cNvPicPr>
            <a:picLocks noGrp="1" noChangeAspect="1"/>
          </p:cNvPicPr>
          <p:nvPr>
            <p:ph type="pic" idx="12"/>
          </p:nvPr>
        </p:nvPicPr>
        <p:blipFill>
          <a:blip r:embed="rId2">
            <a:extLst>
              <a:ext uri="{28A0092B-C50C-407E-A947-70E740481C1C}">
                <a14:useLocalDpi xmlns:a14="http://schemas.microsoft.com/office/drawing/2010/main" val="0"/>
              </a:ext>
            </a:extLst>
          </a:blip>
          <a:srcRect t="4715" b="4715"/>
          <a:stretch>
            <a:fillRect/>
          </a:stretch>
        </p:blipFill>
        <p:spPr>
          <a:xfrm>
            <a:off x="3203848" y="-50043"/>
            <a:ext cx="2736304" cy="1901714"/>
          </a:xfrm>
        </p:spPr>
      </p:pic>
      <p:pic>
        <p:nvPicPr>
          <p:cNvPr id="8" name="Picture 7">
            <a:extLst>
              <a:ext uri="{FF2B5EF4-FFF2-40B4-BE49-F238E27FC236}">
                <a16:creationId xmlns:a16="http://schemas.microsoft.com/office/drawing/2014/main" id="{FFCC86CD-5B3B-4827-B9A2-698EB1D67D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8105" y="915567"/>
            <a:ext cx="3635896" cy="4227934"/>
          </a:xfrm>
          <a:prstGeom prst="rect">
            <a:avLst/>
          </a:prstGeom>
        </p:spPr>
      </p:pic>
      <p:pic>
        <p:nvPicPr>
          <p:cNvPr id="10" name="Picture 9">
            <a:extLst>
              <a:ext uri="{FF2B5EF4-FFF2-40B4-BE49-F238E27FC236}">
                <a16:creationId xmlns:a16="http://schemas.microsoft.com/office/drawing/2014/main" id="{24D9D359-B71D-4535-BBC2-D40038AD19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 y="915566"/>
            <a:ext cx="3491881" cy="4299794"/>
          </a:xfrm>
          <a:prstGeom prst="rect">
            <a:avLst/>
          </a:prstGeom>
        </p:spPr>
      </p:pic>
      <p:pic>
        <p:nvPicPr>
          <p:cNvPr id="14" name="Picture 13">
            <a:extLst>
              <a:ext uri="{FF2B5EF4-FFF2-40B4-BE49-F238E27FC236}">
                <a16:creationId xmlns:a16="http://schemas.microsoft.com/office/drawing/2014/main" id="{B0B3FE40-699D-4117-8EC3-822981CCA08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2536" y="-64876"/>
            <a:ext cx="1133872" cy="1133872"/>
          </a:xfrm>
          <a:prstGeom prst="rect">
            <a:avLst/>
          </a:prstGeom>
        </p:spPr>
      </p:pic>
      <p:pic>
        <p:nvPicPr>
          <p:cNvPr id="15" name="Picture 14">
            <a:extLst>
              <a:ext uri="{FF2B5EF4-FFF2-40B4-BE49-F238E27FC236}">
                <a16:creationId xmlns:a16="http://schemas.microsoft.com/office/drawing/2014/main" id="{C3C21FDD-80A0-4223-8301-147A1750FA7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262664" y="-79709"/>
            <a:ext cx="1133872" cy="1133872"/>
          </a:xfrm>
          <a:prstGeom prst="rect">
            <a:avLst/>
          </a:prstGeom>
        </p:spPr>
      </p:pic>
    </p:spTree>
    <p:extLst>
      <p:ext uri="{BB962C8B-B14F-4D97-AF65-F5344CB8AC3E}">
        <p14:creationId xmlns:p14="http://schemas.microsoft.com/office/powerpoint/2010/main" val="36918237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67543" y="1667584"/>
            <a:ext cx="2235899" cy="246221"/>
          </a:xfrm>
          <a:prstGeom prst="rect">
            <a:avLst/>
          </a:prstGeom>
          <a:noFill/>
        </p:spPr>
        <p:txBody>
          <a:bodyPr wrap="square">
            <a:spAutoFit/>
          </a:bodyPr>
          <a:lstStyle/>
          <a:p>
            <a:pPr fontAlgn="auto">
              <a:spcBef>
                <a:spcPts val="0"/>
              </a:spcBef>
              <a:spcAft>
                <a:spcPts val="0"/>
              </a:spcAft>
              <a:defRPr/>
            </a:pPr>
            <a:r>
              <a:rPr kumimoji="0" lang="en-US" altLang="ko-KR" sz="1000" b="1" dirty="0">
                <a:solidFill>
                  <a:schemeClr val="tx1">
                    <a:lumMod val="75000"/>
                    <a:lumOff val="25000"/>
                  </a:schemeClr>
                </a:solidFill>
                <a:cs typeface="Arial" pitchFamily="34" charset="0"/>
              </a:rPr>
              <a:t>    </a:t>
            </a:r>
          </a:p>
        </p:txBody>
      </p:sp>
      <p:sp>
        <p:nvSpPr>
          <p:cNvPr id="27" name="TextBox 26"/>
          <p:cNvSpPr txBox="1"/>
          <p:nvPr/>
        </p:nvSpPr>
        <p:spPr>
          <a:xfrm>
            <a:off x="2555776" y="164407"/>
            <a:ext cx="4968552" cy="405367"/>
          </a:xfrm>
          <a:prstGeom prst="rect">
            <a:avLst/>
          </a:prstGeom>
          <a:noFill/>
        </p:spPr>
        <p:txBody>
          <a:bodyPr wrap="square" rtlCol="0">
            <a:spAutoFit/>
          </a:bodyPr>
          <a:lstStyle/>
          <a:p>
            <a:pPr>
              <a:lnSpc>
                <a:spcPct val="107000"/>
              </a:lnSpc>
              <a:spcAft>
                <a:spcPts val="800"/>
              </a:spcAft>
            </a:pPr>
            <a:r>
              <a:rPr lang="en-IN" sz="20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rPr>
              <a:t>Problems faced by people in poverty line</a:t>
            </a:r>
            <a:endParaRPr lang="en-IN" sz="20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Placeholder 3">
            <a:extLst>
              <a:ext uri="{FF2B5EF4-FFF2-40B4-BE49-F238E27FC236}">
                <a16:creationId xmlns:a16="http://schemas.microsoft.com/office/drawing/2014/main" id="{105315F7-3220-4C94-8101-D979A19597C1}"/>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l="13556" r="13556"/>
          <a:stretch>
            <a:fillRect/>
          </a:stretch>
        </p:blipFill>
        <p:spPr>
          <a:xfrm>
            <a:off x="2915816" y="648076"/>
            <a:ext cx="3168284" cy="4495424"/>
          </a:xfrm>
        </p:spPr>
      </p:pic>
      <p:graphicFrame>
        <p:nvGraphicFramePr>
          <p:cNvPr id="5" name="Table 4">
            <a:extLst>
              <a:ext uri="{FF2B5EF4-FFF2-40B4-BE49-F238E27FC236}">
                <a16:creationId xmlns:a16="http://schemas.microsoft.com/office/drawing/2014/main" id="{45C00132-CCE4-49EC-AAF7-E4A3EA9959A0}"/>
              </a:ext>
            </a:extLst>
          </p:cNvPr>
          <p:cNvGraphicFramePr>
            <a:graphicFrameLocks noGrp="1"/>
          </p:cNvGraphicFramePr>
          <p:nvPr>
            <p:extLst>
              <p:ext uri="{D42A27DB-BD31-4B8C-83A1-F6EECF244321}">
                <p14:modId xmlns:p14="http://schemas.microsoft.com/office/powerpoint/2010/main" val="3838756474"/>
              </p:ext>
            </p:extLst>
          </p:nvPr>
        </p:nvGraphicFramePr>
        <p:xfrm>
          <a:off x="1" y="648075"/>
          <a:ext cx="2915814" cy="4443956"/>
        </p:xfrm>
        <a:graphic>
          <a:graphicData uri="http://schemas.openxmlformats.org/drawingml/2006/table">
            <a:tbl>
              <a:tblPr firstRow="1" firstCol="1" bandRow="1">
                <a:tableStyleId>{5C22544A-7EE6-4342-B048-85BDC9FD1C3A}</a:tableStyleId>
              </a:tblPr>
              <a:tblGrid>
                <a:gridCol w="971938">
                  <a:extLst>
                    <a:ext uri="{9D8B030D-6E8A-4147-A177-3AD203B41FA5}">
                      <a16:colId xmlns:a16="http://schemas.microsoft.com/office/drawing/2014/main" val="1861039385"/>
                    </a:ext>
                  </a:extLst>
                </a:gridCol>
                <a:gridCol w="971938">
                  <a:extLst>
                    <a:ext uri="{9D8B030D-6E8A-4147-A177-3AD203B41FA5}">
                      <a16:colId xmlns:a16="http://schemas.microsoft.com/office/drawing/2014/main" val="2952763950"/>
                    </a:ext>
                  </a:extLst>
                </a:gridCol>
                <a:gridCol w="971938">
                  <a:extLst>
                    <a:ext uri="{9D8B030D-6E8A-4147-A177-3AD203B41FA5}">
                      <a16:colId xmlns:a16="http://schemas.microsoft.com/office/drawing/2014/main" val="4140189156"/>
                    </a:ext>
                  </a:extLst>
                </a:gridCol>
              </a:tblGrid>
              <a:tr h="1348756">
                <a:tc>
                  <a:txBody>
                    <a:bodyPr/>
                    <a:lstStyle/>
                    <a:p>
                      <a:pPr algn="ctr">
                        <a:lnSpc>
                          <a:spcPct val="107000"/>
                        </a:lnSpc>
                        <a:spcBef>
                          <a:spcPts val="1200"/>
                        </a:spcBef>
                        <a:spcAft>
                          <a:spcPts val="1200"/>
                        </a:spcAft>
                      </a:pPr>
                      <a:r>
                        <a:rPr lang="en-IN" sz="1050">
                          <a:effectLst/>
                        </a:rPr>
                        <a:t>Caste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gn="ctr">
                        <a:lnSpc>
                          <a:spcPct val="107000"/>
                        </a:lnSpc>
                        <a:spcBef>
                          <a:spcPts val="1200"/>
                        </a:spcBef>
                        <a:spcAft>
                          <a:spcPts val="1200"/>
                        </a:spcAft>
                      </a:pPr>
                      <a:r>
                        <a:rPr lang="en-IN" sz="1050">
                          <a:effectLst/>
                        </a:rPr>
                        <a:t>% Of total population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gn="ctr">
                        <a:lnSpc>
                          <a:spcPct val="107000"/>
                        </a:lnSpc>
                        <a:spcBef>
                          <a:spcPts val="1200"/>
                        </a:spcBef>
                        <a:spcAft>
                          <a:spcPts val="1200"/>
                        </a:spcAft>
                      </a:pPr>
                      <a:r>
                        <a:rPr lang="en-IN" sz="1050">
                          <a:effectLst/>
                        </a:rPr>
                        <a:t>No. of People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extLst>
                  <a:ext uri="{0D108BD9-81ED-4DB2-BD59-A6C34878D82A}">
                    <a16:rowId xmlns:a16="http://schemas.microsoft.com/office/drawing/2014/main" val="3948262230"/>
                  </a:ext>
                </a:extLst>
              </a:tr>
              <a:tr h="619040">
                <a:tc>
                  <a:txBody>
                    <a:bodyPr/>
                    <a:lstStyle/>
                    <a:p>
                      <a:pPr>
                        <a:lnSpc>
                          <a:spcPct val="107000"/>
                        </a:lnSpc>
                        <a:spcBef>
                          <a:spcPts val="1200"/>
                        </a:spcBef>
                        <a:spcAft>
                          <a:spcPts val="1200"/>
                        </a:spcAft>
                      </a:pPr>
                      <a:r>
                        <a:rPr lang="en-IN" sz="1050">
                          <a:effectLst/>
                        </a:rPr>
                        <a:t>FC</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28.0%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357M</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extLst>
                  <a:ext uri="{0D108BD9-81ED-4DB2-BD59-A6C34878D82A}">
                    <a16:rowId xmlns:a16="http://schemas.microsoft.com/office/drawing/2014/main" val="941324245"/>
                  </a:ext>
                </a:extLst>
              </a:tr>
              <a:tr h="619040">
                <a:tc>
                  <a:txBody>
                    <a:bodyPr/>
                    <a:lstStyle/>
                    <a:p>
                      <a:pPr>
                        <a:lnSpc>
                          <a:spcPct val="107000"/>
                        </a:lnSpc>
                        <a:spcBef>
                          <a:spcPts val="1200"/>
                        </a:spcBef>
                        <a:spcAft>
                          <a:spcPts val="1200"/>
                        </a:spcAft>
                      </a:pPr>
                      <a:r>
                        <a:rPr lang="en-IN" sz="1050">
                          <a:effectLst/>
                        </a:rPr>
                        <a:t>OBC</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44.1%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563M</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extLst>
                  <a:ext uri="{0D108BD9-81ED-4DB2-BD59-A6C34878D82A}">
                    <a16:rowId xmlns:a16="http://schemas.microsoft.com/office/drawing/2014/main" val="2713761536"/>
                  </a:ext>
                </a:extLst>
              </a:tr>
              <a:tr h="619040">
                <a:tc>
                  <a:txBody>
                    <a:bodyPr/>
                    <a:lstStyle/>
                    <a:p>
                      <a:pPr>
                        <a:lnSpc>
                          <a:spcPct val="107000"/>
                        </a:lnSpc>
                        <a:spcBef>
                          <a:spcPts val="1200"/>
                        </a:spcBef>
                        <a:spcAft>
                          <a:spcPts val="1200"/>
                        </a:spcAft>
                      </a:pPr>
                      <a:r>
                        <a:rPr lang="en-IN" sz="1050">
                          <a:effectLst/>
                        </a:rPr>
                        <a:t>SC</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19.0%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242M</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extLst>
                  <a:ext uri="{0D108BD9-81ED-4DB2-BD59-A6C34878D82A}">
                    <a16:rowId xmlns:a16="http://schemas.microsoft.com/office/drawing/2014/main" val="1568116635"/>
                  </a:ext>
                </a:extLst>
              </a:tr>
              <a:tr h="619040">
                <a:tc>
                  <a:txBody>
                    <a:bodyPr/>
                    <a:lstStyle/>
                    <a:p>
                      <a:pPr>
                        <a:lnSpc>
                          <a:spcPct val="107000"/>
                        </a:lnSpc>
                        <a:spcBef>
                          <a:spcPts val="1200"/>
                        </a:spcBef>
                        <a:spcAft>
                          <a:spcPts val="1200"/>
                        </a:spcAft>
                      </a:pPr>
                      <a:r>
                        <a:rPr lang="en-IN" sz="1050">
                          <a:effectLst/>
                        </a:rPr>
                        <a:t>ST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8.9%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114M</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extLst>
                  <a:ext uri="{0D108BD9-81ED-4DB2-BD59-A6C34878D82A}">
                    <a16:rowId xmlns:a16="http://schemas.microsoft.com/office/drawing/2014/main" val="3317671864"/>
                  </a:ext>
                </a:extLst>
              </a:tr>
              <a:tr h="619040">
                <a:tc>
                  <a:txBody>
                    <a:bodyPr/>
                    <a:lstStyle/>
                    <a:p>
                      <a:pPr>
                        <a:lnSpc>
                          <a:spcPct val="107000"/>
                        </a:lnSpc>
                        <a:spcBef>
                          <a:spcPts val="1200"/>
                        </a:spcBef>
                        <a:spcAft>
                          <a:spcPts val="1200"/>
                        </a:spcAft>
                      </a:pPr>
                      <a:r>
                        <a:rPr lang="en-IN" sz="1050">
                          <a:effectLst/>
                        </a:rPr>
                        <a:t>Total</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100%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dirty="0">
                          <a:effectLst/>
                        </a:rPr>
                        <a:t>1276M</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extLst>
                  <a:ext uri="{0D108BD9-81ED-4DB2-BD59-A6C34878D82A}">
                    <a16:rowId xmlns:a16="http://schemas.microsoft.com/office/drawing/2014/main" val="3153617969"/>
                  </a:ext>
                </a:extLst>
              </a:tr>
            </a:tbl>
          </a:graphicData>
        </a:graphic>
      </p:graphicFrame>
      <p:graphicFrame>
        <p:nvGraphicFramePr>
          <p:cNvPr id="10" name="Table 9">
            <a:extLst>
              <a:ext uri="{FF2B5EF4-FFF2-40B4-BE49-F238E27FC236}">
                <a16:creationId xmlns:a16="http://schemas.microsoft.com/office/drawing/2014/main" id="{47B4F634-C9BF-4E1A-9280-6C9568D7187D}"/>
              </a:ext>
            </a:extLst>
          </p:cNvPr>
          <p:cNvGraphicFramePr>
            <a:graphicFrameLocks noGrp="1"/>
          </p:cNvGraphicFramePr>
          <p:nvPr>
            <p:extLst>
              <p:ext uri="{D42A27DB-BD31-4B8C-83A1-F6EECF244321}">
                <p14:modId xmlns:p14="http://schemas.microsoft.com/office/powerpoint/2010/main" val="3545230705"/>
              </p:ext>
            </p:extLst>
          </p:nvPr>
        </p:nvGraphicFramePr>
        <p:xfrm>
          <a:off x="6084100" y="648076"/>
          <a:ext cx="3024405" cy="4495422"/>
        </p:xfrm>
        <a:graphic>
          <a:graphicData uri="http://schemas.openxmlformats.org/drawingml/2006/table">
            <a:tbl>
              <a:tblPr firstRow="1" firstCol="1" bandRow="1">
                <a:tableStyleId>{5C22544A-7EE6-4342-B048-85BDC9FD1C3A}</a:tableStyleId>
              </a:tblPr>
              <a:tblGrid>
                <a:gridCol w="1008135">
                  <a:extLst>
                    <a:ext uri="{9D8B030D-6E8A-4147-A177-3AD203B41FA5}">
                      <a16:colId xmlns:a16="http://schemas.microsoft.com/office/drawing/2014/main" val="4121038925"/>
                    </a:ext>
                  </a:extLst>
                </a:gridCol>
                <a:gridCol w="1008135">
                  <a:extLst>
                    <a:ext uri="{9D8B030D-6E8A-4147-A177-3AD203B41FA5}">
                      <a16:colId xmlns:a16="http://schemas.microsoft.com/office/drawing/2014/main" val="2332270609"/>
                    </a:ext>
                  </a:extLst>
                </a:gridCol>
                <a:gridCol w="1008135">
                  <a:extLst>
                    <a:ext uri="{9D8B030D-6E8A-4147-A177-3AD203B41FA5}">
                      <a16:colId xmlns:a16="http://schemas.microsoft.com/office/drawing/2014/main" val="1626304131"/>
                    </a:ext>
                  </a:extLst>
                </a:gridCol>
              </a:tblGrid>
              <a:tr h="948750">
                <a:tc>
                  <a:txBody>
                    <a:bodyPr/>
                    <a:lstStyle/>
                    <a:p>
                      <a:pPr algn="ctr">
                        <a:lnSpc>
                          <a:spcPct val="107000"/>
                        </a:lnSpc>
                        <a:spcBef>
                          <a:spcPts val="1200"/>
                        </a:spcBef>
                        <a:spcAft>
                          <a:spcPts val="1200"/>
                        </a:spcAft>
                      </a:pPr>
                      <a:r>
                        <a:rPr lang="en-IN" sz="1050">
                          <a:effectLst/>
                        </a:rPr>
                        <a:t>Caste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gn="ctr">
                        <a:lnSpc>
                          <a:spcPct val="107000"/>
                        </a:lnSpc>
                        <a:spcBef>
                          <a:spcPts val="1200"/>
                        </a:spcBef>
                        <a:spcAft>
                          <a:spcPts val="1200"/>
                        </a:spcAft>
                      </a:pPr>
                      <a:r>
                        <a:rPr lang="en-IN" sz="1050">
                          <a:effectLst/>
                        </a:rPr>
                        <a:t>% Of total population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gn="ctr">
                        <a:lnSpc>
                          <a:spcPct val="107000"/>
                        </a:lnSpc>
                        <a:spcBef>
                          <a:spcPts val="1200"/>
                        </a:spcBef>
                        <a:spcAft>
                          <a:spcPts val="1200"/>
                        </a:spcAft>
                      </a:pPr>
                      <a:r>
                        <a:rPr lang="en-IN" sz="1050">
                          <a:effectLst/>
                        </a:rPr>
                        <a:t>Poverty % over poverty population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extLst>
                  <a:ext uri="{0D108BD9-81ED-4DB2-BD59-A6C34878D82A}">
                    <a16:rowId xmlns:a16="http://schemas.microsoft.com/office/drawing/2014/main" val="2673904207"/>
                  </a:ext>
                </a:extLst>
              </a:tr>
              <a:tr h="886668">
                <a:tc>
                  <a:txBody>
                    <a:bodyPr/>
                    <a:lstStyle/>
                    <a:p>
                      <a:pPr>
                        <a:lnSpc>
                          <a:spcPct val="107000"/>
                        </a:lnSpc>
                        <a:spcBef>
                          <a:spcPts val="1200"/>
                        </a:spcBef>
                        <a:spcAft>
                          <a:spcPts val="1200"/>
                        </a:spcAft>
                      </a:pPr>
                      <a:r>
                        <a:rPr lang="en-IN" sz="1050">
                          <a:effectLst/>
                        </a:rPr>
                        <a:t>FC</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28.0%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15.9%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extLst>
                  <a:ext uri="{0D108BD9-81ED-4DB2-BD59-A6C34878D82A}">
                    <a16:rowId xmlns:a16="http://schemas.microsoft.com/office/drawing/2014/main" val="3566487465"/>
                  </a:ext>
                </a:extLst>
              </a:tr>
              <a:tr h="886668">
                <a:tc>
                  <a:txBody>
                    <a:bodyPr/>
                    <a:lstStyle/>
                    <a:p>
                      <a:pPr>
                        <a:lnSpc>
                          <a:spcPct val="107000"/>
                        </a:lnSpc>
                        <a:spcBef>
                          <a:spcPts val="1200"/>
                        </a:spcBef>
                        <a:spcAft>
                          <a:spcPts val="1200"/>
                        </a:spcAft>
                      </a:pPr>
                      <a:r>
                        <a:rPr lang="en-IN" sz="1050">
                          <a:effectLst/>
                        </a:rPr>
                        <a:t>OBC</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44.1%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41.4%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extLst>
                  <a:ext uri="{0D108BD9-81ED-4DB2-BD59-A6C34878D82A}">
                    <a16:rowId xmlns:a16="http://schemas.microsoft.com/office/drawing/2014/main" val="3443041780"/>
                  </a:ext>
                </a:extLst>
              </a:tr>
              <a:tr h="886668">
                <a:tc>
                  <a:txBody>
                    <a:bodyPr/>
                    <a:lstStyle/>
                    <a:p>
                      <a:pPr>
                        <a:lnSpc>
                          <a:spcPct val="107000"/>
                        </a:lnSpc>
                        <a:spcBef>
                          <a:spcPts val="1200"/>
                        </a:spcBef>
                        <a:spcAft>
                          <a:spcPts val="1200"/>
                        </a:spcAft>
                      </a:pPr>
                      <a:r>
                        <a:rPr lang="en-IN" sz="1050">
                          <a:effectLst/>
                        </a:rPr>
                        <a:t>SC</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19.0%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25.3%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extLst>
                  <a:ext uri="{0D108BD9-81ED-4DB2-BD59-A6C34878D82A}">
                    <a16:rowId xmlns:a16="http://schemas.microsoft.com/office/drawing/2014/main" val="3376256944"/>
                  </a:ext>
                </a:extLst>
              </a:tr>
              <a:tr h="886668">
                <a:tc>
                  <a:txBody>
                    <a:bodyPr/>
                    <a:lstStyle/>
                    <a:p>
                      <a:pPr>
                        <a:lnSpc>
                          <a:spcPct val="107000"/>
                        </a:lnSpc>
                        <a:spcBef>
                          <a:spcPts val="1200"/>
                        </a:spcBef>
                        <a:spcAft>
                          <a:spcPts val="1200"/>
                        </a:spcAft>
                      </a:pPr>
                      <a:r>
                        <a:rPr lang="en-IN" sz="1050">
                          <a:effectLst/>
                        </a:rPr>
                        <a:t>ST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a:effectLst/>
                        </a:rPr>
                        <a:t>8.9%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tc>
                  <a:txBody>
                    <a:bodyPr/>
                    <a:lstStyle/>
                    <a:p>
                      <a:pPr>
                        <a:lnSpc>
                          <a:spcPct val="107000"/>
                        </a:lnSpc>
                        <a:spcBef>
                          <a:spcPts val="1200"/>
                        </a:spcBef>
                        <a:spcAft>
                          <a:spcPts val="1200"/>
                        </a:spcAft>
                      </a:pPr>
                      <a:r>
                        <a:rPr lang="en-IN" sz="1050" dirty="0">
                          <a:effectLst/>
                        </a:rPr>
                        <a:t>17.4%</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960" marR="60960" marT="30480" marB="30480" anchor="ctr"/>
                </a:tc>
                <a:extLst>
                  <a:ext uri="{0D108BD9-81ED-4DB2-BD59-A6C34878D82A}">
                    <a16:rowId xmlns:a16="http://schemas.microsoft.com/office/drawing/2014/main" val="2382184711"/>
                  </a:ext>
                </a:extLst>
              </a:tr>
            </a:tbl>
          </a:graphicData>
        </a:graphic>
      </p:graphicFrame>
    </p:spTree>
    <p:extLst>
      <p:ext uri="{BB962C8B-B14F-4D97-AF65-F5344CB8AC3E}">
        <p14:creationId xmlns:p14="http://schemas.microsoft.com/office/powerpoint/2010/main" val="195822521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071398067"/>
              </p:ext>
            </p:extLst>
          </p:nvPr>
        </p:nvGraphicFramePr>
        <p:xfrm>
          <a:off x="0" y="51470"/>
          <a:ext cx="2382748" cy="5092026"/>
        </p:xfrm>
        <a:graphic>
          <a:graphicData uri="http://schemas.openxmlformats.org/drawingml/2006/table">
            <a:tbl>
              <a:tblPr firstRow="1" bandRow="1">
                <a:tableStyleId>{5940675A-B579-460E-94D1-54222C63F5DA}</a:tableStyleId>
              </a:tblPr>
              <a:tblGrid>
                <a:gridCol w="2382748">
                  <a:extLst>
                    <a:ext uri="{9D8B030D-6E8A-4147-A177-3AD203B41FA5}">
                      <a16:colId xmlns:a16="http://schemas.microsoft.com/office/drawing/2014/main" val="20000"/>
                    </a:ext>
                  </a:extLst>
                </a:gridCol>
              </a:tblGrid>
              <a:tr h="643128">
                <a:tc>
                  <a:txBody>
                    <a:bodyPr/>
                    <a:lstStyle/>
                    <a:p>
                      <a:pPr algn="ctr" latinLnBrk="1"/>
                      <a:r>
                        <a:rPr lang="en-US" altLang="ko-KR" sz="1200" b="1" dirty="0">
                          <a:solidFill>
                            <a:schemeClr val="accent2"/>
                          </a:solidFill>
                          <a:latin typeface="+mn-lt"/>
                          <a:cs typeface="Arial" pitchFamily="34" charset="0"/>
                        </a:rPr>
                        <a:t>1.Social Discrimination</a:t>
                      </a:r>
                      <a:endParaRPr lang="ko-KR" altLang="en-US" sz="1200" b="1" dirty="0">
                        <a:solidFill>
                          <a:schemeClr val="accent2"/>
                        </a:solidFill>
                        <a:latin typeface="+mn-lt"/>
                        <a:cs typeface="Arial" pitchFamily="34" charset="0"/>
                      </a:endParaRP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9050" cap="flat" cmpd="sng" algn="ctr">
                      <a:solidFill>
                        <a:schemeClr val="accent2"/>
                      </a:solidFill>
                      <a:prstDash val="solid"/>
                      <a:round/>
                      <a:headEnd type="none" w="med" len="med"/>
                      <a:tailEnd type="none" w="med" len="med"/>
                    </a:lnT>
                    <a:lnB w="190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33821">
                <a:tc>
                  <a:txBody>
                    <a:bodyPr/>
                    <a:lstStyle/>
                    <a:p>
                      <a:pPr algn="ctr" latinLnBrk="1"/>
                      <a:endParaRPr lang="ko-KR" altLang="en-US" dirty="0">
                        <a:solidFill>
                          <a:schemeClr val="bg1"/>
                        </a:solidFill>
                        <a:latin typeface="+mn-lt"/>
                        <a:cs typeface="Arial" pitchFamily="34" charset="0"/>
                      </a:endParaRP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9050"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1"/>
                  </a:ext>
                </a:extLst>
              </a:tr>
              <a:tr h="3570563">
                <a:tc>
                  <a:txBody>
                    <a:bodyPr/>
                    <a:lstStyle/>
                    <a:p>
                      <a:pPr marL="0" marR="0" lvl="0" indent="0" algn="just" defTabSz="914400" rtl="0" eaLnBrk="1" fontAlgn="auto" latinLnBrk="1" hangingPunct="1">
                        <a:lnSpc>
                          <a:spcPct val="100000"/>
                        </a:lnSpc>
                        <a:spcBef>
                          <a:spcPts val="0"/>
                        </a:spcBef>
                        <a:spcAft>
                          <a:spcPts val="0"/>
                        </a:spcAft>
                        <a:buClrTx/>
                        <a:buSzTx/>
                        <a:buFontTx/>
                        <a:buNone/>
                        <a:tabLst/>
                        <a:defRPr/>
                      </a:pPr>
                      <a:r>
                        <a:rPr lang="en-IN" sz="1200" kern="1200" dirty="0">
                          <a:solidFill>
                            <a:schemeClr val="bg1"/>
                          </a:solidFill>
                          <a:effectLst/>
                          <a:latin typeface="Times New Roman" panose="02020603050405020304" pitchFamily="18" charset="0"/>
                          <a:ea typeface="+mn-ea"/>
                          <a:cs typeface="Times New Roman" panose="02020603050405020304" pitchFamily="18" charset="0"/>
                        </a:rPr>
                        <a:t>They are considered lethargic, inefficient and a burden on the society. They are harassed, humiliated and discriminated against at every level. Being unrepresented and powerless, they are al­ways the targets of attack and hostility by the powerful. They have to face the challenges of illiteracy and social prejudice. They are accused and labelled as undisciplined, immature, having very little foresight.</a:t>
                      </a: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200" b="1" dirty="0">
                        <a:solidFill>
                          <a:schemeClr val="bg1"/>
                        </a:solidFill>
                        <a:latin typeface="+mn-lt"/>
                        <a:cs typeface="Arial" pitchFamily="34" charset="0"/>
                      </a:endParaRP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2"/>
                  </a:ext>
                </a:extLst>
              </a:tr>
              <a:tr h="444514">
                <a:tc>
                  <a:txBody>
                    <a:bodyPr/>
                    <a:lstStyle/>
                    <a:p>
                      <a:pPr algn="ctr" latinLnBrk="1"/>
                      <a:endParaRPr lang="ko-KR" altLang="en-US" sz="1200" dirty="0">
                        <a:solidFill>
                          <a:schemeClr val="bg1"/>
                        </a:solidFill>
                        <a:latin typeface="+mn-lt"/>
                        <a:cs typeface="Arial" pitchFamily="34" charset="0"/>
                      </a:endParaRP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2700" cmpd="sng">
                      <a:noFill/>
                    </a:lnT>
                    <a:lnB w="190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3"/>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833655451"/>
              </p:ext>
            </p:extLst>
          </p:nvPr>
        </p:nvGraphicFramePr>
        <p:xfrm>
          <a:off x="2382748" y="51466"/>
          <a:ext cx="2189253" cy="5092031"/>
        </p:xfrm>
        <a:graphic>
          <a:graphicData uri="http://schemas.openxmlformats.org/drawingml/2006/table">
            <a:tbl>
              <a:tblPr firstRow="1" bandRow="1">
                <a:tableStyleId>{5940675A-B579-460E-94D1-54222C63F5DA}</a:tableStyleId>
              </a:tblPr>
              <a:tblGrid>
                <a:gridCol w="2189253">
                  <a:extLst>
                    <a:ext uri="{9D8B030D-6E8A-4147-A177-3AD203B41FA5}">
                      <a16:colId xmlns:a16="http://schemas.microsoft.com/office/drawing/2014/main" val="20000"/>
                    </a:ext>
                  </a:extLst>
                </a:gridCol>
              </a:tblGrid>
              <a:tr h="645152">
                <a:tc>
                  <a:txBody>
                    <a:bodyPr/>
                    <a:lstStyle/>
                    <a:p>
                      <a:pPr algn="ctr" latinLnBrk="1"/>
                      <a:r>
                        <a:rPr lang="en-US" altLang="ko-KR" sz="1400" b="1" dirty="0">
                          <a:solidFill>
                            <a:schemeClr val="accent3"/>
                          </a:solidFill>
                          <a:latin typeface="+mn-lt"/>
                          <a:cs typeface="Arial" pitchFamily="34" charset="0"/>
                        </a:rPr>
                        <a:t>2.Housing</a:t>
                      </a:r>
                      <a:endParaRPr lang="ko-KR" altLang="en-US" sz="1400" b="1" dirty="0">
                        <a:solidFill>
                          <a:schemeClr val="accent3"/>
                        </a:solidFill>
                        <a:latin typeface="+mn-lt"/>
                        <a:cs typeface="Arial" pitchFamily="34" charset="0"/>
                      </a:endParaRPr>
                    </a:p>
                  </a:txBody>
                  <a:tcPr anchor="ctr">
                    <a:lnL w="19050" cap="flat" cmpd="sng" algn="ctr">
                      <a:solidFill>
                        <a:schemeClr val="accent3"/>
                      </a:solidFill>
                      <a:prstDash val="solid"/>
                      <a:round/>
                      <a:headEnd type="none" w="med" len="med"/>
                      <a:tailEnd type="none" w="med" len="med"/>
                    </a:lnL>
                    <a:lnR w="19050" cap="flat" cmpd="sng" algn="ctr">
                      <a:solidFill>
                        <a:schemeClr val="accent3"/>
                      </a:solidFill>
                      <a:prstDash val="solid"/>
                      <a:round/>
                      <a:headEnd type="none" w="med" len="med"/>
                      <a:tailEnd type="none" w="med" len="med"/>
                    </a:lnR>
                    <a:lnT w="19050" cap="flat" cmpd="sng" algn="ctr">
                      <a:solidFill>
                        <a:schemeClr val="accent3"/>
                      </a:solidFill>
                      <a:prstDash val="solid"/>
                      <a:round/>
                      <a:headEnd type="none" w="med" len="med"/>
                      <a:tailEnd type="none" w="med" len="med"/>
                    </a:lnT>
                    <a:lnB w="190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1071869">
                <a:tc>
                  <a:txBody>
                    <a:bodyPr/>
                    <a:lstStyle/>
                    <a:p>
                      <a:pPr algn="ctr" latinLnBrk="1"/>
                      <a:endParaRPr lang="ko-KR" altLang="en-US" dirty="0">
                        <a:solidFill>
                          <a:schemeClr val="bg1"/>
                        </a:solidFill>
                        <a:latin typeface="+mn-lt"/>
                        <a:cs typeface="Arial" pitchFamily="34" charset="0"/>
                      </a:endParaRPr>
                    </a:p>
                  </a:txBody>
                  <a:tcPr anchor="ctr">
                    <a:lnL w="19050" cap="flat" cmpd="sng" algn="ctr">
                      <a:solidFill>
                        <a:schemeClr val="accent3"/>
                      </a:solidFill>
                      <a:prstDash val="solid"/>
                      <a:round/>
                      <a:headEnd type="none" w="med" len="med"/>
                      <a:tailEnd type="none" w="med" len="med"/>
                    </a:lnL>
                    <a:lnR w="19050" cap="flat" cmpd="sng" algn="ctr">
                      <a:solidFill>
                        <a:schemeClr val="accent3"/>
                      </a:solidFill>
                      <a:prstDash val="solid"/>
                      <a:round/>
                      <a:headEnd type="none" w="med" len="med"/>
                      <a:tailEnd type="none" w="med" len="med"/>
                    </a:lnR>
                    <a:lnT w="19050"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1"/>
                  </a:ext>
                </a:extLst>
              </a:tr>
              <a:tr h="1430333">
                <a:tc>
                  <a:txBody>
                    <a:bodyPr/>
                    <a:lstStyle/>
                    <a:p>
                      <a:pPr marL="0" marR="0" lvl="0" indent="0" algn="just" defTabSz="914400" rtl="0" eaLnBrk="1" fontAlgn="auto" latinLnBrk="1" hangingPunct="1">
                        <a:lnSpc>
                          <a:spcPct val="100000"/>
                        </a:lnSpc>
                        <a:spcBef>
                          <a:spcPts val="0"/>
                        </a:spcBef>
                        <a:spcAft>
                          <a:spcPts val="0"/>
                        </a:spcAft>
                        <a:buClrTx/>
                        <a:buSzTx/>
                        <a:buFontTx/>
                        <a:buNone/>
                        <a:tabLst/>
                        <a:defRPr/>
                      </a:pPr>
                      <a:r>
                        <a:rPr lang="en-IN" sz="1200" kern="1200" dirty="0">
                          <a:solidFill>
                            <a:schemeClr val="bg1"/>
                          </a:solidFill>
                          <a:effectLst/>
                          <a:latin typeface="Times New Roman" panose="02020603050405020304" pitchFamily="18" charset="0"/>
                          <a:ea typeface="+mn-ea"/>
                          <a:cs typeface="Times New Roman" panose="02020603050405020304" pitchFamily="18" charset="0"/>
                        </a:rPr>
                        <a:t>Houselessness, overcrowding, slums and rental laws are serious prob­lems in urban areas. The houses of the poor are not only over-crowded but lack privacy.</a:t>
                      </a: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200" b="1" dirty="0">
                        <a:solidFill>
                          <a:schemeClr val="bg1"/>
                        </a:solidFill>
                        <a:latin typeface="+mn-lt"/>
                        <a:cs typeface="Arial" pitchFamily="34" charset="0"/>
                      </a:endParaRPr>
                    </a:p>
                  </a:txBody>
                  <a:tcPr anchor="ctr">
                    <a:lnL w="19050" cap="flat" cmpd="sng" algn="ctr">
                      <a:solidFill>
                        <a:schemeClr val="accent3"/>
                      </a:solidFill>
                      <a:prstDash val="solid"/>
                      <a:round/>
                      <a:headEnd type="none" w="med" len="med"/>
                      <a:tailEnd type="none" w="med" len="med"/>
                    </a:lnL>
                    <a:lnR w="19050"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2"/>
                  </a:ext>
                </a:extLst>
              </a:tr>
              <a:tr h="1944677">
                <a:tc>
                  <a:txBody>
                    <a:bodyPr/>
                    <a:lstStyle/>
                    <a:p>
                      <a:pPr algn="ctr" latinLnBrk="1"/>
                      <a:endParaRPr lang="ko-KR" altLang="en-US" sz="1200" dirty="0">
                        <a:solidFill>
                          <a:schemeClr val="bg1"/>
                        </a:solidFill>
                        <a:latin typeface="+mn-lt"/>
                        <a:cs typeface="Arial" pitchFamily="34" charset="0"/>
                      </a:endParaRPr>
                    </a:p>
                  </a:txBody>
                  <a:tcPr anchor="ctr">
                    <a:lnL w="19050" cap="flat" cmpd="sng" algn="ctr">
                      <a:solidFill>
                        <a:schemeClr val="accent3"/>
                      </a:solidFill>
                      <a:prstDash val="solid"/>
                      <a:round/>
                      <a:headEnd type="none" w="med" len="med"/>
                      <a:tailEnd type="none" w="med" len="med"/>
                    </a:lnL>
                    <a:lnR w="19050" cap="flat" cmpd="sng" algn="ctr">
                      <a:solidFill>
                        <a:schemeClr val="accent3"/>
                      </a:solidFill>
                      <a:prstDash val="solid"/>
                      <a:round/>
                      <a:headEnd type="none" w="med" len="med"/>
                      <a:tailEnd type="none" w="med" len="med"/>
                    </a:lnR>
                    <a:lnT w="12700" cmpd="sng">
                      <a:noFill/>
                    </a:lnT>
                    <a:lnB w="190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3"/>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351691332"/>
              </p:ext>
            </p:extLst>
          </p:nvPr>
        </p:nvGraphicFramePr>
        <p:xfrm>
          <a:off x="4572001" y="51466"/>
          <a:ext cx="2180988" cy="5092035"/>
        </p:xfrm>
        <a:graphic>
          <a:graphicData uri="http://schemas.openxmlformats.org/drawingml/2006/table">
            <a:tbl>
              <a:tblPr firstRow="1" bandRow="1">
                <a:tableStyleId>{5940675A-B579-460E-94D1-54222C63F5DA}</a:tableStyleId>
              </a:tblPr>
              <a:tblGrid>
                <a:gridCol w="2180988">
                  <a:extLst>
                    <a:ext uri="{9D8B030D-6E8A-4147-A177-3AD203B41FA5}">
                      <a16:colId xmlns:a16="http://schemas.microsoft.com/office/drawing/2014/main" val="20000"/>
                    </a:ext>
                  </a:extLst>
                </a:gridCol>
              </a:tblGrid>
              <a:tr h="640188">
                <a:tc>
                  <a:txBody>
                    <a:bodyPr/>
                    <a:lstStyle/>
                    <a:p>
                      <a:pPr algn="ctr" latinLnBrk="1"/>
                      <a:r>
                        <a:rPr lang="en-US" altLang="ko-KR" sz="1400" b="1" dirty="0">
                          <a:solidFill>
                            <a:schemeClr val="accent4"/>
                          </a:solidFill>
                          <a:latin typeface="+mn-lt"/>
                          <a:cs typeface="Arial" pitchFamily="34" charset="0"/>
                        </a:rPr>
                        <a:t>3.Subculture of Poverty</a:t>
                      </a:r>
                      <a:endParaRPr lang="ko-KR" altLang="en-US" sz="1400" b="1" dirty="0">
                        <a:solidFill>
                          <a:schemeClr val="accent4"/>
                        </a:solidFill>
                        <a:latin typeface="+mn-lt"/>
                        <a:cs typeface="Arial" pitchFamily="34" charset="0"/>
                      </a:endParaRPr>
                    </a:p>
                  </a:txBody>
                  <a:tcPr anchor="ctr">
                    <a:lnL w="19050" cap="flat" cmpd="sng" algn="ctr">
                      <a:solidFill>
                        <a:schemeClr val="accent4"/>
                      </a:solidFill>
                      <a:prstDash val="solid"/>
                      <a:round/>
                      <a:headEnd type="none" w="med" len="med"/>
                      <a:tailEnd type="none" w="med" len="med"/>
                    </a:lnL>
                    <a:lnR w="19050" cap="flat" cmpd="sng" algn="ctr">
                      <a:solidFill>
                        <a:schemeClr val="accent4"/>
                      </a:solidFill>
                      <a:prstDash val="solid"/>
                      <a:round/>
                      <a:headEnd type="none" w="med" len="med"/>
                      <a:tailEnd type="none" w="med" len="med"/>
                    </a:lnR>
                    <a:lnT w="19050" cap="flat" cmpd="sng" algn="ctr">
                      <a:solidFill>
                        <a:schemeClr val="accent4"/>
                      </a:solidFill>
                      <a:prstDash val="solid"/>
                      <a:round/>
                      <a:headEnd type="none" w="med" len="med"/>
                      <a:tailEnd type="none" w="med" len="med"/>
                    </a:lnT>
                    <a:lnB w="190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34997">
                <a:tc>
                  <a:txBody>
                    <a:bodyPr/>
                    <a:lstStyle/>
                    <a:p>
                      <a:pPr algn="ctr" latinLnBrk="1"/>
                      <a:endParaRPr lang="ko-KR" altLang="en-US" dirty="0">
                        <a:solidFill>
                          <a:schemeClr val="bg1"/>
                        </a:solidFill>
                        <a:latin typeface="+mn-lt"/>
                        <a:cs typeface="Arial" pitchFamily="34" charset="0"/>
                      </a:endParaRPr>
                    </a:p>
                  </a:txBody>
                  <a:tcPr anchor="ctr">
                    <a:lnL w="19050" cap="flat" cmpd="sng" algn="ctr">
                      <a:solidFill>
                        <a:schemeClr val="accent4"/>
                      </a:solidFill>
                      <a:prstDash val="solid"/>
                      <a:round/>
                      <a:headEnd type="none" w="med" len="med"/>
                      <a:tailEnd type="none" w="med" len="med"/>
                    </a:lnL>
                    <a:lnR w="19050" cap="flat" cmpd="sng" algn="ctr">
                      <a:solidFill>
                        <a:schemeClr val="accent4"/>
                      </a:solidFill>
                      <a:prstDash val="solid"/>
                      <a:round/>
                      <a:headEnd type="none" w="med" len="med"/>
                      <a:tailEnd type="none" w="med" len="med"/>
                    </a:lnR>
                    <a:lnT w="19050"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1"/>
                  </a:ext>
                </a:extLst>
              </a:tr>
              <a:tr h="3473104">
                <a:tc>
                  <a:txBody>
                    <a:bodyPr/>
                    <a:lstStyle/>
                    <a:p>
                      <a:pPr marL="0" marR="0" lvl="0" indent="0" algn="just" defTabSz="914400" rtl="0" eaLnBrk="1" fontAlgn="auto" latinLnBrk="1" hangingPunct="1">
                        <a:lnSpc>
                          <a:spcPct val="100000"/>
                        </a:lnSpc>
                        <a:spcBef>
                          <a:spcPts val="0"/>
                        </a:spcBef>
                        <a:spcAft>
                          <a:spcPts val="0"/>
                        </a:spcAft>
                        <a:buClrTx/>
                        <a:buSzTx/>
                        <a:buFontTx/>
                        <a:buNone/>
                        <a:tabLst/>
                        <a:defRPr/>
                      </a:pPr>
                      <a:r>
                        <a:rPr lang="en-IN" sz="1200" kern="1200" dirty="0" err="1">
                          <a:solidFill>
                            <a:schemeClr val="bg1"/>
                          </a:solidFill>
                          <a:effectLst/>
                          <a:latin typeface="Times New Roman" panose="02020603050405020304" pitchFamily="18" charset="0"/>
                          <a:ea typeface="+mn-ea"/>
                          <a:cs typeface="Times New Roman" panose="02020603050405020304" pitchFamily="18" charset="0"/>
                        </a:rPr>
                        <a:t>Kriegberg</a:t>
                      </a:r>
                      <a:r>
                        <a:rPr lang="en-IN" sz="1200" kern="1200" dirty="0">
                          <a:solidFill>
                            <a:schemeClr val="bg1"/>
                          </a:solidFill>
                          <a:effectLst/>
                          <a:latin typeface="Times New Roman" panose="02020603050405020304" pitchFamily="18" charset="0"/>
                          <a:ea typeface="+mn-ea"/>
                          <a:cs typeface="Times New Roman" panose="02020603050405020304" pitchFamily="18" charset="0"/>
                        </a:rPr>
                        <a:t> has said that although the membership of the poor changes to an important degree over the generations, the successive generations resemble each other in behaviour and values as a product of the common experiences of being poor and of being subjected to similar social pressures. The children of the poor inherit a subculture of violence in which physically aggressive responses are either expected or required by all members.</a:t>
                      </a:r>
                    </a:p>
                    <a:p>
                      <a:pPr marL="0" marR="0" indent="0" algn="just" defTabSz="914400" rtl="0" eaLnBrk="1" fontAlgn="auto" latinLnBrk="1" hangingPunct="1">
                        <a:lnSpc>
                          <a:spcPct val="100000"/>
                        </a:lnSpc>
                        <a:spcBef>
                          <a:spcPts val="0"/>
                        </a:spcBef>
                        <a:spcAft>
                          <a:spcPts val="0"/>
                        </a:spcAft>
                        <a:buClrTx/>
                        <a:buSzTx/>
                        <a:buFontTx/>
                        <a:buNone/>
                        <a:tabLst/>
                        <a:defRPr/>
                      </a:pPr>
                      <a:endParaRPr lang="ko-KR" altLang="en-US" sz="1200" b="1" dirty="0">
                        <a:solidFill>
                          <a:schemeClr val="bg1"/>
                        </a:solidFill>
                        <a:latin typeface="+mn-lt"/>
                        <a:cs typeface="Arial" pitchFamily="34" charset="0"/>
                      </a:endParaRPr>
                    </a:p>
                  </a:txBody>
                  <a:tcPr anchor="ctr">
                    <a:lnL w="19050" cap="flat" cmpd="sng" algn="ctr">
                      <a:solidFill>
                        <a:schemeClr val="accent4"/>
                      </a:solidFill>
                      <a:prstDash val="solid"/>
                      <a:round/>
                      <a:headEnd type="none" w="med" len="med"/>
                      <a:tailEnd type="none" w="med" len="med"/>
                    </a:lnL>
                    <a:lnR w="19050"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2"/>
                  </a:ext>
                </a:extLst>
              </a:tr>
              <a:tr h="543746">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200" dirty="0">
                        <a:solidFill>
                          <a:schemeClr val="bg1"/>
                        </a:solidFill>
                        <a:latin typeface="+mn-lt"/>
                      </a:endParaRPr>
                    </a:p>
                    <a:p>
                      <a:pPr algn="ctr" latinLnBrk="1"/>
                      <a:endParaRPr lang="ko-KR" altLang="en-US" sz="1200" dirty="0">
                        <a:solidFill>
                          <a:schemeClr val="bg1"/>
                        </a:solidFill>
                        <a:latin typeface="+mn-lt"/>
                        <a:cs typeface="Arial" pitchFamily="34" charset="0"/>
                      </a:endParaRPr>
                    </a:p>
                  </a:txBody>
                  <a:tcPr anchor="ctr">
                    <a:lnL w="19050" cap="flat" cmpd="sng" algn="ctr">
                      <a:solidFill>
                        <a:schemeClr val="accent4"/>
                      </a:solidFill>
                      <a:prstDash val="solid"/>
                      <a:round/>
                      <a:headEnd type="none" w="med" len="med"/>
                      <a:tailEnd type="none" w="med" len="med"/>
                    </a:lnL>
                    <a:lnR w="19050" cap="flat" cmpd="sng" algn="ctr">
                      <a:solidFill>
                        <a:schemeClr val="accent4"/>
                      </a:solidFill>
                      <a:prstDash val="solid"/>
                      <a:round/>
                      <a:headEnd type="none" w="med" len="med"/>
                      <a:tailEnd type="none" w="med" len="med"/>
                    </a:lnR>
                    <a:lnT w="12700" cmpd="sng">
                      <a:noFill/>
                    </a:lnT>
                    <a:lnB w="190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3"/>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1814236854"/>
              </p:ext>
            </p:extLst>
          </p:nvPr>
        </p:nvGraphicFramePr>
        <p:xfrm>
          <a:off x="6761254" y="51462"/>
          <a:ext cx="2382746" cy="5092039"/>
        </p:xfrm>
        <a:graphic>
          <a:graphicData uri="http://schemas.openxmlformats.org/drawingml/2006/table">
            <a:tbl>
              <a:tblPr firstRow="1" bandRow="1">
                <a:tableStyleId>{5940675A-B579-460E-94D1-54222C63F5DA}</a:tableStyleId>
              </a:tblPr>
              <a:tblGrid>
                <a:gridCol w="2382746">
                  <a:extLst>
                    <a:ext uri="{9D8B030D-6E8A-4147-A177-3AD203B41FA5}">
                      <a16:colId xmlns:a16="http://schemas.microsoft.com/office/drawing/2014/main" val="20000"/>
                    </a:ext>
                  </a:extLst>
                </a:gridCol>
              </a:tblGrid>
              <a:tr h="642538">
                <a:tc>
                  <a:txBody>
                    <a:bodyPr/>
                    <a:lstStyle/>
                    <a:p>
                      <a:pPr algn="ctr" latinLnBrk="1"/>
                      <a:r>
                        <a:rPr lang="en-US" altLang="ko-KR" sz="1400" b="1" dirty="0">
                          <a:solidFill>
                            <a:schemeClr val="accent5"/>
                          </a:solidFill>
                          <a:latin typeface="+mn-lt"/>
                          <a:cs typeface="Arial" pitchFamily="34" charset="0"/>
                        </a:rPr>
                        <a:t>4.High Infant mortality</a:t>
                      </a:r>
                    </a:p>
                  </a:txBody>
                  <a:tcPr anchor="ctr">
                    <a:lnL w="19050" cap="flat" cmpd="sng" algn="ctr">
                      <a:solidFill>
                        <a:schemeClr val="accent5"/>
                      </a:solidFill>
                      <a:prstDash val="solid"/>
                      <a:round/>
                      <a:headEnd type="none" w="med" len="med"/>
                      <a:tailEnd type="none" w="med" len="med"/>
                    </a:lnL>
                    <a:lnR w="19050" cap="flat" cmpd="sng" algn="ctr">
                      <a:solidFill>
                        <a:schemeClr val="accent5"/>
                      </a:solidFill>
                      <a:prstDash val="solid"/>
                      <a:round/>
                      <a:headEnd type="none" w="med" len="med"/>
                      <a:tailEnd type="none" w="med" len="med"/>
                    </a:lnR>
                    <a:lnT w="19050" cap="flat" cmpd="sng" algn="ctr">
                      <a:solidFill>
                        <a:schemeClr val="accent5"/>
                      </a:solidFill>
                      <a:prstDash val="solid"/>
                      <a:round/>
                      <a:headEnd type="none" w="med" len="med"/>
                      <a:tailEnd type="none" w="med" len="med"/>
                    </a:lnT>
                    <a:lnB w="190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702960">
                <a:tc>
                  <a:txBody>
                    <a:bodyPr/>
                    <a:lstStyle/>
                    <a:p>
                      <a:pPr algn="ctr" latinLnBrk="1"/>
                      <a:endParaRPr lang="ko-KR" altLang="en-US" dirty="0">
                        <a:solidFill>
                          <a:schemeClr val="bg1"/>
                        </a:solidFill>
                        <a:latin typeface="+mn-lt"/>
                        <a:cs typeface="Arial" pitchFamily="34" charset="0"/>
                      </a:endParaRPr>
                    </a:p>
                  </a:txBody>
                  <a:tcPr anchor="ctr">
                    <a:lnL w="19050" cap="flat" cmpd="sng" algn="ctr">
                      <a:solidFill>
                        <a:schemeClr val="accent5"/>
                      </a:solidFill>
                      <a:prstDash val="solid"/>
                      <a:round/>
                      <a:headEnd type="none" w="med" len="med"/>
                      <a:tailEnd type="none" w="med" len="med"/>
                    </a:lnL>
                    <a:lnR w="19050" cap="flat" cmpd="sng" algn="ctr">
                      <a:solidFill>
                        <a:schemeClr val="accent5"/>
                      </a:solidFill>
                      <a:prstDash val="solid"/>
                      <a:round/>
                      <a:headEnd type="none" w="med" len="med"/>
                      <a:tailEnd type="none" w="med" len="med"/>
                    </a:lnR>
                    <a:lnT w="19050" cap="flat" cmpd="sng" algn="ctr">
                      <a:solidFill>
                        <a:schemeClr val="accent5"/>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1"/>
                  </a:ext>
                </a:extLst>
              </a:tr>
              <a:tr h="2474518">
                <a:tc>
                  <a:txBody>
                    <a:bodyPr/>
                    <a:lstStyle/>
                    <a:p>
                      <a:pPr marL="0" marR="0" lvl="0" indent="0" algn="just" defTabSz="914400" rtl="0" eaLnBrk="1" fontAlgn="auto" latinLnBrk="1" hangingPunct="1">
                        <a:lnSpc>
                          <a:spcPct val="100000"/>
                        </a:lnSpc>
                        <a:spcBef>
                          <a:spcPts val="0"/>
                        </a:spcBef>
                        <a:spcAft>
                          <a:spcPts val="0"/>
                        </a:spcAft>
                        <a:buClrTx/>
                        <a:buSzTx/>
                        <a:buFontTx/>
                        <a:buNone/>
                        <a:tabLst/>
                        <a:defRPr/>
                      </a:pPr>
                      <a:r>
                        <a:rPr lang="en-IN" sz="1200" kern="1200" dirty="0">
                          <a:solidFill>
                            <a:schemeClr val="bg1"/>
                          </a:solidFill>
                          <a:effectLst/>
                          <a:latin typeface="Times New Roman" panose="02020603050405020304" pitchFamily="18" charset="0"/>
                          <a:ea typeface="+mn-ea"/>
                          <a:cs typeface="Times New Roman" panose="02020603050405020304" pitchFamily="18" charset="0"/>
                        </a:rPr>
                        <a:t>1.4 million children die each year in </a:t>
                      </a:r>
                      <a:r>
                        <a:rPr lang="en-IN" sz="1200" u="none" strike="noStrike" kern="1200" dirty="0">
                          <a:solidFill>
                            <a:schemeClr val="bg1"/>
                          </a:solidFill>
                          <a:effectLst/>
                          <a:latin typeface="Times New Roman" panose="02020603050405020304" pitchFamily="18"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India</a:t>
                      </a:r>
                      <a:r>
                        <a:rPr lang="en-IN" sz="1200" kern="1200" dirty="0">
                          <a:solidFill>
                            <a:schemeClr val="bg1"/>
                          </a:solidFill>
                          <a:effectLst/>
                          <a:latin typeface="Times New Roman" panose="02020603050405020304" pitchFamily="18" charset="0"/>
                          <a:ea typeface="+mn-ea"/>
                          <a:cs typeface="Times New Roman" panose="02020603050405020304" pitchFamily="18" charset="0"/>
                        </a:rPr>
                        <a:t> before their fifth birthday. In addition to </a:t>
                      </a:r>
                      <a:r>
                        <a:rPr lang="en-IN" sz="1200" u="none" strike="noStrike" kern="1200" dirty="0">
                          <a:solidFill>
                            <a:schemeClr val="bg1"/>
                          </a:solidFill>
                          <a:effectLst/>
                          <a:latin typeface="Times New Roman" panose="02020603050405020304" pitchFamily="18" charset="0"/>
                          <a:ea typeface="+mn-ea"/>
                          <a:cs typeface="Times New Roman" panose="02020603050405020304" pitchFamily="18" charset="0"/>
                          <a:hlinkClick r:id="rId3">
                            <a:extLst>
                              <a:ext uri="{A12FA001-AC4F-418D-AE19-62706E023703}">
                                <ahyp:hlinkClr xmlns:ahyp="http://schemas.microsoft.com/office/drawing/2018/hyperlinkcolor" val="tx"/>
                              </a:ext>
                            </a:extLst>
                          </a:hlinkClick>
                        </a:rPr>
                        <a:t>Nigeria</a:t>
                      </a:r>
                      <a:r>
                        <a:rPr lang="en-IN" sz="1200" kern="1200" dirty="0">
                          <a:solidFill>
                            <a:schemeClr val="bg1"/>
                          </a:solidFill>
                          <a:effectLst/>
                          <a:latin typeface="Times New Roman" panose="02020603050405020304" pitchFamily="18" charset="0"/>
                          <a:ea typeface="+mn-ea"/>
                          <a:cs typeface="Times New Roman" panose="02020603050405020304" pitchFamily="18" charset="0"/>
                        </a:rPr>
                        <a:t>, </a:t>
                      </a:r>
                      <a:r>
                        <a:rPr lang="en-IN" sz="1200" u="none" strike="noStrike" kern="1200" dirty="0">
                          <a:solidFill>
                            <a:schemeClr val="bg1"/>
                          </a:solidFill>
                          <a:effectLst/>
                          <a:latin typeface="Times New Roman" panose="02020603050405020304" pitchFamily="18" charset="0"/>
                          <a:ea typeface="+mn-ea"/>
                          <a:cs typeface="Times New Roman" panose="02020603050405020304" pitchFamily="18" charset="0"/>
                          <a:hlinkClick r:id="rId4">
                            <a:extLst>
                              <a:ext uri="{A12FA001-AC4F-418D-AE19-62706E023703}">
                                <ahyp:hlinkClr xmlns:ahyp="http://schemas.microsoft.com/office/drawing/2018/hyperlinkcolor" val="tx"/>
                              </a:ext>
                            </a:extLst>
                          </a:hlinkClick>
                        </a:rPr>
                        <a:t>Pakistan</a:t>
                      </a:r>
                      <a:r>
                        <a:rPr lang="en-IN" sz="1200" kern="1200" dirty="0">
                          <a:solidFill>
                            <a:schemeClr val="bg1"/>
                          </a:solidFill>
                          <a:effectLst/>
                          <a:latin typeface="Times New Roman" panose="02020603050405020304" pitchFamily="18" charset="0"/>
                          <a:ea typeface="+mn-ea"/>
                          <a:cs typeface="Times New Roman" panose="02020603050405020304" pitchFamily="18" charset="0"/>
                        </a:rPr>
                        <a:t>,</a:t>
                      </a:r>
                    </a:p>
                    <a:p>
                      <a:pPr marL="0" marR="0" lvl="0" indent="0" algn="just" defTabSz="914400" rtl="0" eaLnBrk="1" fontAlgn="auto" latinLnBrk="1" hangingPunct="1">
                        <a:lnSpc>
                          <a:spcPct val="100000"/>
                        </a:lnSpc>
                        <a:spcBef>
                          <a:spcPts val="0"/>
                        </a:spcBef>
                        <a:spcAft>
                          <a:spcPts val="0"/>
                        </a:spcAft>
                        <a:buClrTx/>
                        <a:buSzTx/>
                        <a:buFontTx/>
                        <a:buNone/>
                        <a:tabLst/>
                        <a:defRPr/>
                      </a:pPr>
                      <a:r>
                        <a:rPr lang="en-IN" sz="1200" kern="1200" dirty="0">
                          <a:solidFill>
                            <a:schemeClr val="bg1"/>
                          </a:solidFill>
                          <a:effectLst/>
                          <a:latin typeface="Times New Roman" panose="02020603050405020304" pitchFamily="18" charset="0"/>
                          <a:ea typeface="+mn-ea"/>
                          <a:cs typeface="Times New Roman" panose="02020603050405020304" pitchFamily="18" charset="0"/>
                        </a:rPr>
                        <a:t> the </a:t>
                      </a:r>
                      <a:r>
                        <a:rPr lang="en-IN" sz="1200" u="none" strike="noStrike" kern="1200" dirty="0">
                          <a:solidFill>
                            <a:schemeClr val="bg1"/>
                          </a:solidFill>
                          <a:effectLst/>
                          <a:latin typeface="Times New Roman" panose="02020603050405020304" pitchFamily="18" charset="0"/>
                          <a:ea typeface="+mn-ea"/>
                          <a:cs typeface="Times New Roman" panose="02020603050405020304" pitchFamily="18" charset="0"/>
                          <a:hlinkClick r:id="rId5">
                            <a:extLst>
                              <a:ext uri="{A12FA001-AC4F-418D-AE19-62706E023703}">
                                <ahyp:hlinkClr xmlns:ahyp="http://schemas.microsoft.com/office/drawing/2018/hyperlinkcolor" val="tx"/>
                              </a:ext>
                            </a:extLst>
                          </a:hlinkClick>
                        </a:rPr>
                        <a:t>Democratic Republic of the</a:t>
                      </a:r>
                    </a:p>
                    <a:p>
                      <a:pPr marL="0" marR="0" lvl="0" indent="0" algn="just" defTabSz="914400" rtl="0" eaLnBrk="1" fontAlgn="auto" latinLnBrk="1" hangingPunct="1">
                        <a:lnSpc>
                          <a:spcPct val="100000"/>
                        </a:lnSpc>
                        <a:spcBef>
                          <a:spcPts val="0"/>
                        </a:spcBef>
                        <a:spcAft>
                          <a:spcPts val="0"/>
                        </a:spcAft>
                        <a:buClrTx/>
                        <a:buSzTx/>
                        <a:buFontTx/>
                        <a:buNone/>
                        <a:tabLst/>
                        <a:defRPr/>
                      </a:pPr>
                      <a:r>
                        <a:rPr lang="en-IN" sz="1200" u="none" strike="noStrike" kern="1200" dirty="0">
                          <a:solidFill>
                            <a:schemeClr val="bg1"/>
                          </a:solidFill>
                          <a:effectLst/>
                          <a:latin typeface="Times New Roman" panose="02020603050405020304" pitchFamily="18" charset="0"/>
                          <a:ea typeface="+mn-ea"/>
                          <a:cs typeface="Times New Roman" panose="02020603050405020304" pitchFamily="18" charset="0"/>
                          <a:hlinkClick r:id="rId5">
                            <a:extLst>
                              <a:ext uri="{A12FA001-AC4F-418D-AE19-62706E023703}">
                                <ahyp:hlinkClr xmlns:ahyp="http://schemas.microsoft.com/office/drawing/2018/hyperlinkcolor" val="tx"/>
                              </a:ext>
                            </a:extLst>
                          </a:hlinkClick>
                        </a:rPr>
                        <a:t> Congo</a:t>
                      </a:r>
                      <a:r>
                        <a:rPr lang="en-IN" sz="1200" kern="1200" dirty="0">
                          <a:solidFill>
                            <a:schemeClr val="bg1"/>
                          </a:solidFill>
                          <a:effectLst/>
                          <a:latin typeface="Times New Roman" panose="02020603050405020304" pitchFamily="18" charset="0"/>
                          <a:ea typeface="+mn-ea"/>
                          <a:cs typeface="Times New Roman" panose="02020603050405020304" pitchFamily="18" charset="0"/>
                        </a:rPr>
                        <a:t> and </a:t>
                      </a:r>
                      <a:r>
                        <a:rPr lang="en-IN" sz="1200" u="none" strike="noStrike" kern="1200" dirty="0">
                          <a:solidFill>
                            <a:schemeClr val="bg1"/>
                          </a:solidFill>
                          <a:effectLst/>
                          <a:latin typeface="Times New Roman" panose="02020603050405020304" pitchFamily="18" charset="0"/>
                          <a:ea typeface="+mn-ea"/>
                          <a:cs typeface="Times New Roman" panose="02020603050405020304" pitchFamily="18" charset="0"/>
                          <a:hlinkClick r:id="rId6">
                            <a:extLst>
                              <a:ext uri="{A12FA001-AC4F-418D-AE19-62706E023703}">
                                <ahyp:hlinkClr xmlns:ahyp="http://schemas.microsoft.com/office/drawing/2018/hyperlinkcolor" val="tx"/>
                              </a:ext>
                            </a:extLst>
                          </a:hlinkClick>
                        </a:rPr>
                        <a:t>China</a:t>
                      </a:r>
                      <a:r>
                        <a:rPr lang="en-IN" sz="1200" kern="1200" dirty="0">
                          <a:solidFill>
                            <a:schemeClr val="bg1"/>
                          </a:solidFill>
                          <a:effectLst/>
                          <a:latin typeface="Times New Roman" panose="02020603050405020304" pitchFamily="18" charset="0"/>
                          <a:ea typeface="+mn-ea"/>
                          <a:cs typeface="Times New Roman" panose="02020603050405020304" pitchFamily="18" charset="0"/>
                        </a:rPr>
                        <a:t>, India is one of the countries with the highest </a:t>
                      </a:r>
                    </a:p>
                    <a:p>
                      <a:pPr marL="0" marR="0" lvl="0" indent="0" algn="just" defTabSz="914400" rtl="0" eaLnBrk="1" fontAlgn="auto" latinLnBrk="1" hangingPunct="1">
                        <a:lnSpc>
                          <a:spcPct val="100000"/>
                        </a:lnSpc>
                        <a:spcBef>
                          <a:spcPts val="0"/>
                        </a:spcBef>
                        <a:spcAft>
                          <a:spcPts val="0"/>
                        </a:spcAft>
                        <a:buClrTx/>
                        <a:buSzTx/>
                        <a:buFontTx/>
                        <a:buNone/>
                        <a:tabLst/>
                        <a:defRPr/>
                      </a:pPr>
                      <a:r>
                        <a:rPr lang="en-IN" sz="1200" kern="1200" dirty="0">
                          <a:solidFill>
                            <a:schemeClr val="bg1"/>
                          </a:solidFill>
                          <a:effectLst/>
                          <a:latin typeface="Times New Roman" panose="02020603050405020304" pitchFamily="18" charset="0"/>
                          <a:ea typeface="+mn-ea"/>
                          <a:cs typeface="Times New Roman" panose="02020603050405020304" pitchFamily="18" charset="0"/>
                        </a:rPr>
                        <a:t>child mortality rates. Pneumonia, malaria and diarrheal diseases as well as chronic malnutrition are </a:t>
                      </a:r>
                    </a:p>
                    <a:p>
                      <a:pPr marL="0" marR="0" lvl="0" indent="0" algn="just" defTabSz="914400" rtl="0" eaLnBrk="1" fontAlgn="auto" latinLnBrk="1" hangingPunct="1">
                        <a:lnSpc>
                          <a:spcPct val="100000"/>
                        </a:lnSpc>
                        <a:spcBef>
                          <a:spcPts val="0"/>
                        </a:spcBef>
                        <a:spcAft>
                          <a:spcPts val="0"/>
                        </a:spcAft>
                        <a:buClrTx/>
                        <a:buSzTx/>
                        <a:buFontTx/>
                        <a:buNone/>
                        <a:tabLst/>
                        <a:defRPr/>
                      </a:pPr>
                      <a:r>
                        <a:rPr lang="en-IN" sz="1200" kern="1200" dirty="0">
                          <a:solidFill>
                            <a:schemeClr val="bg1"/>
                          </a:solidFill>
                          <a:effectLst/>
                          <a:latin typeface="Times New Roman" panose="02020603050405020304" pitchFamily="18" charset="0"/>
                          <a:ea typeface="+mn-ea"/>
                          <a:cs typeface="Times New Roman" panose="02020603050405020304" pitchFamily="18" charset="0"/>
                        </a:rPr>
                        <a:t>the most frequent causes of death.</a:t>
                      </a: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200" b="1" dirty="0">
                        <a:solidFill>
                          <a:schemeClr val="bg1"/>
                        </a:solidFill>
                        <a:latin typeface="+mn-lt"/>
                        <a:cs typeface="Arial" pitchFamily="34" charset="0"/>
                      </a:endParaRPr>
                    </a:p>
                  </a:txBody>
                  <a:tcPr anchor="ctr">
                    <a:lnL w="19050" cap="flat" cmpd="sng" algn="ctr">
                      <a:solidFill>
                        <a:schemeClr val="accent5"/>
                      </a:solidFill>
                      <a:prstDash val="solid"/>
                      <a:round/>
                      <a:headEnd type="none" w="med" len="med"/>
                      <a:tailEnd type="none" w="med" len="med"/>
                    </a:lnL>
                    <a:lnR w="19050" cap="flat" cmpd="sng" algn="ctr">
                      <a:solidFill>
                        <a:schemeClr val="accent5"/>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2"/>
                  </a:ext>
                </a:extLst>
              </a:tr>
              <a:tr h="1272023">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200" dirty="0">
                        <a:solidFill>
                          <a:schemeClr val="bg1"/>
                        </a:solidFill>
                        <a:latin typeface="+mn-lt"/>
                        <a:cs typeface="Arial" pitchFamily="34" charset="0"/>
                      </a:endParaRPr>
                    </a:p>
                    <a:p>
                      <a:pPr algn="ctr" latinLnBrk="1"/>
                      <a:endParaRPr lang="ko-KR" altLang="en-US" sz="1200" dirty="0">
                        <a:solidFill>
                          <a:schemeClr val="bg1"/>
                        </a:solidFill>
                        <a:latin typeface="+mn-lt"/>
                        <a:cs typeface="Arial" pitchFamily="34" charset="0"/>
                      </a:endParaRPr>
                    </a:p>
                  </a:txBody>
                  <a:tcPr anchor="ctr">
                    <a:lnL w="19050" cap="flat" cmpd="sng" algn="ctr">
                      <a:solidFill>
                        <a:schemeClr val="accent5"/>
                      </a:solidFill>
                      <a:prstDash val="solid"/>
                      <a:round/>
                      <a:headEnd type="none" w="med" len="med"/>
                      <a:tailEnd type="none" w="med" len="med"/>
                    </a:lnL>
                    <a:lnR w="19050" cap="flat" cmpd="sng" algn="ctr">
                      <a:solidFill>
                        <a:schemeClr val="accent5"/>
                      </a:solidFill>
                      <a:prstDash val="solid"/>
                      <a:round/>
                      <a:headEnd type="none" w="med" len="med"/>
                      <a:tailEnd type="none" w="med" len="med"/>
                    </a:lnR>
                    <a:lnT w="12700" cmpd="sng">
                      <a:noFill/>
                    </a:lnT>
                    <a:lnB w="19050" cap="flat" cmpd="sng" algn="ctr">
                      <a:solidFill>
                        <a:schemeClr val="accent5"/>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33421843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Cover and End Slide Master">
  <a:themeElements>
    <a:clrScheme name="ALLPPT-COLOR-A06">
      <a:dk1>
        <a:sysClr val="windowText" lastClr="000000"/>
      </a:dk1>
      <a:lt1>
        <a:sysClr val="window" lastClr="FFFFFF"/>
      </a:lt1>
      <a:dk2>
        <a:srgbClr val="1F497D"/>
      </a:dk2>
      <a:lt2>
        <a:srgbClr val="EEECE1"/>
      </a:lt2>
      <a:accent1>
        <a:srgbClr val="E62949"/>
      </a:accent1>
      <a:accent2>
        <a:srgbClr val="F07624"/>
      </a:accent2>
      <a:accent3>
        <a:srgbClr val="F4BD2D"/>
      </a:accent3>
      <a:accent4>
        <a:srgbClr val="1ED4DE"/>
      </a:accent4>
      <a:accent5>
        <a:srgbClr val="1C7DE1"/>
      </a:accent5>
      <a:accent6>
        <a:srgbClr val="CBCBCB"/>
      </a:accent6>
      <a:hlink>
        <a:srgbClr val="3F3F3F"/>
      </a:hlink>
      <a:folHlink>
        <a:srgbClr val="3F3F3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s Slide Master">
  <a:themeElements>
    <a:clrScheme name="ALLPPT-COLOR-A06">
      <a:dk1>
        <a:sysClr val="windowText" lastClr="000000"/>
      </a:dk1>
      <a:lt1>
        <a:sysClr val="window" lastClr="FFFFFF"/>
      </a:lt1>
      <a:dk2>
        <a:srgbClr val="1F497D"/>
      </a:dk2>
      <a:lt2>
        <a:srgbClr val="EEECE1"/>
      </a:lt2>
      <a:accent1>
        <a:srgbClr val="E62949"/>
      </a:accent1>
      <a:accent2>
        <a:srgbClr val="F07624"/>
      </a:accent2>
      <a:accent3>
        <a:srgbClr val="F4BD2D"/>
      </a:accent3>
      <a:accent4>
        <a:srgbClr val="1ED4DE"/>
      </a:accent4>
      <a:accent5>
        <a:srgbClr val="1C7DE1"/>
      </a:accent5>
      <a:accent6>
        <a:srgbClr val="CBCBCB"/>
      </a:accent6>
      <a:hlink>
        <a:srgbClr val="3F3F3F"/>
      </a:hlink>
      <a:folHlink>
        <a:srgbClr val="3F3F3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Section Break Slide Master">
  <a:themeElements>
    <a:clrScheme name="ALLPPT-COLOR-A06">
      <a:dk1>
        <a:sysClr val="windowText" lastClr="000000"/>
      </a:dk1>
      <a:lt1>
        <a:sysClr val="window" lastClr="FFFFFF"/>
      </a:lt1>
      <a:dk2>
        <a:srgbClr val="1F497D"/>
      </a:dk2>
      <a:lt2>
        <a:srgbClr val="EEECE1"/>
      </a:lt2>
      <a:accent1>
        <a:srgbClr val="E62949"/>
      </a:accent1>
      <a:accent2>
        <a:srgbClr val="F07624"/>
      </a:accent2>
      <a:accent3>
        <a:srgbClr val="F4BD2D"/>
      </a:accent3>
      <a:accent4>
        <a:srgbClr val="1ED4DE"/>
      </a:accent4>
      <a:accent5>
        <a:srgbClr val="1C7DE1"/>
      </a:accent5>
      <a:accent6>
        <a:srgbClr val="CBCBCB"/>
      </a:accent6>
      <a:hlink>
        <a:srgbClr val="3F3F3F"/>
      </a:hlink>
      <a:folHlink>
        <a:srgbClr val="3F3F3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1290</TotalTime>
  <Words>2783</Words>
  <Application>Microsoft Office PowerPoint</Application>
  <PresentationFormat>On-screen Show (16:9)</PresentationFormat>
  <Paragraphs>177</Paragraphs>
  <Slides>18</Slides>
  <Notes>1</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18</vt:i4>
      </vt:variant>
    </vt:vector>
  </HeadingPairs>
  <TitlesOfParts>
    <vt:vector size="28" baseType="lpstr">
      <vt:lpstr>맑은 고딕</vt:lpstr>
      <vt:lpstr>arial</vt:lpstr>
      <vt:lpstr>arial</vt:lpstr>
      <vt:lpstr>Calibri</vt:lpstr>
      <vt:lpstr>Century Gothic</vt:lpstr>
      <vt:lpstr>Times New Roman</vt:lpstr>
      <vt:lpstr>Wingdings</vt:lpstr>
      <vt:lpstr>Cover and End Slide Master</vt:lpstr>
      <vt:lpstr>Contents Slide Master</vt:lpstr>
      <vt:lpstr>Section Break Slide Master</vt:lpstr>
      <vt:lpstr>HUM1039 Project </vt:lpstr>
      <vt:lpstr>PowerPoint Presentation</vt:lpstr>
      <vt:lpstr>PowerPoint Presentation</vt:lpstr>
      <vt:lpstr>  Abstract </vt:lpstr>
      <vt:lpstr>  Abstract </vt:lpstr>
      <vt:lpstr>  Abstract </vt:lpstr>
      <vt:lpstr>PowerPoint Presentation</vt:lpstr>
      <vt:lpstr>PowerPoint Presentation</vt:lpstr>
      <vt:lpstr>PowerPoint Presentation</vt:lpstr>
      <vt:lpstr>PowerPoint Presentation</vt:lpstr>
      <vt:lpstr>Basic needs for people in poverty line  </vt:lpstr>
      <vt:lpstr>PowerPoint Presentation</vt:lpstr>
      <vt:lpstr>PowerPoint Presentation</vt:lpstr>
      <vt:lpstr>HOW TO REDUCE POVERTY LINE IN INDIA : </vt:lpstr>
      <vt:lpstr>HOW TO REDUCE POVERTY LINE IN INDIA : </vt:lpstr>
      <vt:lpstr>Rural </vt:lpstr>
      <vt:lpstr>Urban </vt:lpstr>
      <vt:lpstr>PowerPoint Presentation</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googleslidesppt.com;allppt.com</dc:creator>
  <cp:lastModifiedBy>sanjil k c</cp:lastModifiedBy>
  <cp:revision>90</cp:revision>
  <dcterms:created xsi:type="dcterms:W3CDTF">2016-12-01T00:32:25Z</dcterms:created>
  <dcterms:modified xsi:type="dcterms:W3CDTF">2021-10-11T18:38:11Z</dcterms:modified>
</cp:coreProperties>
</file>

<file path=docProps/thumbnail.jpeg>
</file>